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sldIdLst>
    <p:sldId id="256" r:id="rId5"/>
    <p:sldId id="257" r:id="rId6"/>
    <p:sldId id="288" r:id="rId7"/>
    <p:sldId id="280" r:id="rId8"/>
    <p:sldId id="260" r:id="rId9"/>
    <p:sldId id="273" r:id="rId10"/>
    <p:sldId id="284" r:id="rId11"/>
    <p:sldId id="261" r:id="rId12"/>
    <p:sldId id="272" r:id="rId13"/>
    <p:sldId id="286" r:id="rId14"/>
    <p:sldId id="281" r:id="rId15"/>
    <p:sldId id="299" r:id="rId16"/>
    <p:sldId id="297" r:id="rId17"/>
    <p:sldId id="289" r:id="rId18"/>
    <p:sldId id="263" r:id="rId19"/>
    <p:sldId id="301" r:id="rId20"/>
    <p:sldId id="290" r:id="rId21"/>
    <p:sldId id="300" r:id="rId22"/>
    <p:sldId id="285" r:id="rId23"/>
    <p:sldId id="29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7D49C-EAED-4BE8-8211-E473AF8C2E45}" v="216" dt="2022-02-15T23:03:29.844"/>
    <p1510:client id="{B42A26EF-685D-460C-83E2-777BC6B7DB1A}" v="45" dt="2022-02-16T20:29:57.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EB730-EEF3-4A29-8801-925C8D5F603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0C00E5-A21A-4D6C-B85D-B1764F5ED73F}">
      <dgm:prSet/>
      <dgm:spPr/>
      <dgm:t>
        <a:bodyPr/>
        <a:lstStyle/>
        <a:p>
          <a:pPr>
            <a:lnSpc>
              <a:spcPct val="100000"/>
            </a:lnSpc>
          </a:pPr>
          <a:r>
            <a:rPr lang="en-US"/>
            <a:t>Reflect on student feedback to identify ways to empower and engage students </a:t>
          </a:r>
        </a:p>
      </dgm:t>
    </dgm:pt>
    <dgm:pt modelId="{4AE6901A-DAEE-4A10-BE66-C1C6E09C967B}" type="parTrans" cxnId="{723BC1B2-03C5-492E-BBDA-7AC129A88F2F}">
      <dgm:prSet/>
      <dgm:spPr/>
      <dgm:t>
        <a:bodyPr/>
        <a:lstStyle/>
        <a:p>
          <a:endParaRPr lang="en-US"/>
        </a:p>
      </dgm:t>
    </dgm:pt>
    <dgm:pt modelId="{A1381345-C89B-4FF9-9C2A-9CA22144BD1D}" type="sibTrans" cxnId="{723BC1B2-03C5-492E-BBDA-7AC129A88F2F}">
      <dgm:prSet/>
      <dgm:spPr/>
      <dgm:t>
        <a:bodyPr/>
        <a:lstStyle/>
        <a:p>
          <a:endParaRPr lang="en-US"/>
        </a:p>
      </dgm:t>
    </dgm:pt>
    <dgm:pt modelId="{678A8978-5D32-4532-B4EA-DBF36E524161}">
      <dgm:prSet/>
      <dgm:spPr/>
      <dgm:t>
        <a:bodyPr/>
        <a:lstStyle/>
        <a:p>
          <a:pPr>
            <a:lnSpc>
              <a:spcPct val="100000"/>
            </a:lnSpc>
          </a:pPr>
          <a:r>
            <a:rPr lang="en-US"/>
            <a:t>Identify ways students can take an active role in decolonizing higher education at MC</a:t>
          </a:r>
        </a:p>
      </dgm:t>
    </dgm:pt>
    <dgm:pt modelId="{7511B9F1-1DE3-47BE-B6A6-2CAC4D127BE4}" type="parTrans" cxnId="{6D6E7409-F696-4213-ACD5-D2B6C6720340}">
      <dgm:prSet/>
      <dgm:spPr/>
      <dgm:t>
        <a:bodyPr/>
        <a:lstStyle/>
        <a:p>
          <a:endParaRPr lang="en-US"/>
        </a:p>
      </dgm:t>
    </dgm:pt>
    <dgm:pt modelId="{AA1031C7-909F-4242-AE07-E441A4B74F0B}" type="sibTrans" cxnId="{6D6E7409-F696-4213-ACD5-D2B6C6720340}">
      <dgm:prSet/>
      <dgm:spPr/>
      <dgm:t>
        <a:bodyPr/>
        <a:lstStyle/>
        <a:p>
          <a:endParaRPr lang="en-US"/>
        </a:p>
      </dgm:t>
    </dgm:pt>
    <dgm:pt modelId="{6D5F0334-48B1-497F-8B1D-A00BE23CFB89}" type="pres">
      <dgm:prSet presAssocID="{BB6EB730-EEF3-4A29-8801-925C8D5F6036}" presName="root" presStyleCnt="0">
        <dgm:presLayoutVars>
          <dgm:dir/>
          <dgm:resizeHandles val="exact"/>
        </dgm:presLayoutVars>
      </dgm:prSet>
      <dgm:spPr/>
    </dgm:pt>
    <dgm:pt modelId="{312BD52B-F87F-4E2F-A0E7-294A539A03D9}" type="pres">
      <dgm:prSet presAssocID="{540C00E5-A21A-4D6C-B85D-B1764F5ED73F}" presName="compNode" presStyleCnt="0"/>
      <dgm:spPr/>
    </dgm:pt>
    <dgm:pt modelId="{DF7CB4FE-5C05-4712-90B1-BDE7FFFA3009}" type="pres">
      <dgm:prSet presAssocID="{540C00E5-A21A-4D6C-B85D-B1764F5ED73F}" presName="bgRect" presStyleLbl="bgShp" presStyleIdx="0" presStyleCnt="2"/>
      <dgm:spPr/>
    </dgm:pt>
    <dgm:pt modelId="{FC89C86E-7B43-4903-81A8-C47103283C48}" type="pres">
      <dgm:prSet presAssocID="{540C00E5-A21A-4D6C-B85D-B1764F5ED73F}"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FF4B9BC-5AF1-4E4D-980D-66F55B2F12EF}" type="pres">
      <dgm:prSet presAssocID="{540C00E5-A21A-4D6C-B85D-B1764F5ED73F}" presName="spaceRect" presStyleCnt="0"/>
      <dgm:spPr/>
    </dgm:pt>
    <dgm:pt modelId="{B737BCE3-46FD-44E6-AFAF-83BE757CB714}" type="pres">
      <dgm:prSet presAssocID="{540C00E5-A21A-4D6C-B85D-B1764F5ED73F}" presName="parTx" presStyleLbl="revTx" presStyleIdx="0" presStyleCnt="2">
        <dgm:presLayoutVars>
          <dgm:chMax val="0"/>
          <dgm:chPref val="0"/>
        </dgm:presLayoutVars>
      </dgm:prSet>
      <dgm:spPr/>
    </dgm:pt>
    <dgm:pt modelId="{1EAB1CDB-0BA9-4C20-BE43-43A74E26063F}" type="pres">
      <dgm:prSet presAssocID="{A1381345-C89B-4FF9-9C2A-9CA22144BD1D}" presName="sibTrans" presStyleCnt="0"/>
      <dgm:spPr/>
    </dgm:pt>
    <dgm:pt modelId="{500DCDC2-4832-4E09-B138-DD570CD2F7AC}" type="pres">
      <dgm:prSet presAssocID="{678A8978-5D32-4532-B4EA-DBF36E524161}" presName="compNode" presStyleCnt="0"/>
      <dgm:spPr/>
    </dgm:pt>
    <dgm:pt modelId="{F3899621-13A6-42F0-A80E-6FB0137281D3}" type="pres">
      <dgm:prSet presAssocID="{678A8978-5D32-4532-B4EA-DBF36E524161}" presName="bgRect" presStyleLbl="bgShp" presStyleIdx="1" presStyleCnt="2"/>
      <dgm:spPr/>
    </dgm:pt>
    <dgm:pt modelId="{CDB7A68B-9626-43AC-96AD-FFEECA4DE84A}" type="pres">
      <dgm:prSet presAssocID="{678A8978-5D32-4532-B4EA-DBF36E524161}"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8432393-5A62-4328-A0ED-992D460FA602}" type="pres">
      <dgm:prSet presAssocID="{678A8978-5D32-4532-B4EA-DBF36E524161}" presName="spaceRect" presStyleCnt="0"/>
      <dgm:spPr/>
    </dgm:pt>
    <dgm:pt modelId="{6CA261CB-95BA-48EC-A88F-C2331ED840E2}" type="pres">
      <dgm:prSet presAssocID="{678A8978-5D32-4532-B4EA-DBF36E524161}" presName="parTx" presStyleLbl="revTx" presStyleIdx="1" presStyleCnt="2">
        <dgm:presLayoutVars>
          <dgm:chMax val="0"/>
          <dgm:chPref val="0"/>
        </dgm:presLayoutVars>
      </dgm:prSet>
      <dgm:spPr/>
    </dgm:pt>
  </dgm:ptLst>
  <dgm:cxnLst>
    <dgm:cxn modelId="{6D6E7409-F696-4213-ACD5-D2B6C6720340}" srcId="{BB6EB730-EEF3-4A29-8801-925C8D5F6036}" destId="{678A8978-5D32-4532-B4EA-DBF36E524161}" srcOrd="1" destOrd="0" parTransId="{7511B9F1-1DE3-47BE-B6A6-2CAC4D127BE4}" sibTransId="{AA1031C7-909F-4242-AE07-E441A4B74F0B}"/>
    <dgm:cxn modelId="{6326693A-2778-4C59-9A27-CCD4D15BE8BB}" type="presOf" srcId="{540C00E5-A21A-4D6C-B85D-B1764F5ED73F}" destId="{B737BCE3-46FD-44E6-AFAF-83BE757CB714}" srcOrd="0" destOrd="0" presId="urn:microsoft.com/office/officeart/2018/2/layout/IconVerticalSolidList"/>
    <dgm:cxn modelId="{E9924A3A-7769-4335-A8E8-E633CC796DD8}" type="presOf" srcId="{BB6EB730-EEF3-4A29-8801-925C8D5F6036}" destId="{6D5F0334-48B1-497F-8B1D-A00BE23CFB89}" srcOrd="0" destOrd="0" presId="urn:microsoft.com/office/officeart/2018/2/layout/IconVerticalSolidList"/>
    <dgm:cxn modelId="{723BC1B2-03C5-492E-BBDA-7AC129A88F2F}" srcId="{BB6EB730-EEF3-4A29-8801-925C8D5F6036}" destId="{540C00E5-A21A-4D6C-B85D-B1764F5ED73F}" srcOrd="0" destOrd="0" parTransId="{4AE6901A-DAEE-4A10-BE66-C1C6E09C967B}" sibTransId="{A1381345-C89B-4FF9-9C2A-9CA22144BD1D}"/>
    <dgm:cxn modelId="{F9D766C6-2943-4C06-9950-756D29DE4A83}" type="presOf" srcId="{678A8978-5D32-4532-B4EA-DBF36E524161}" destId="{6CA261CB-95BA-48EC-A88F-C2331ED840E2}" srcOrd="0" destOrd="0" presId="urn:microsoft.com/office/officeart/2018/2/layout/IconVerticalSolidList"/>
    <dgm:cxn modelId="{74230CD1-931D-4D4B-97C8-4C6162294132}" type="presParOf" srcId="{6D5F0334-48B1-497F-8B1D-A00BE23CFB89}" destId="{312BD52B-F87F-4E2F-A0E7-294A539A03D9}" srcOrd="0" destOrd="0" presId="urn:microsoft.com/office/officeart/2018/2/layout/IconVerticalSolidList"/>
    <dgm:cxn modelId="{E2ECD5CF-4B8A-4E90-8922-3E0A109CF9AB}" type="presParOf" srcId="{312BD52B-F87F-4E2F-A0E7-294A539A03D9}" destId="{DF7CB4FE-5C05-4712-90B1-BDE7FFFA3009}" srcOrd="0" destOrd="0" presId="urn:microsoft.com/office/officeart/2018/2/layout/IconVerticalSolidList"/>
    <dgm:cxn modelId="{94553EEC-FE74-4186-A7BC-C1763795EC48}" type="presParOf" srcId="{312BD52B-F87F-4E2F-A0E7-294A539A03D9}" destId="{FC89C86E-7B43-4903-81A8-C47103283C48}" srcOrd="1" destOrd="0" presId="urn:microsoft.com/office/officeart/2018/2/layout/IconVerticalSolidList"/>
    <dgm:cxn modelId="{20BE92E3-7A13-4942-A8C9-D852469F86B0}" type="presParOf" srcId="{312BD52B-F87F-4E2F-A0E7-294A539A03D9}" destId="{8FF4B9BC-5AF1-4E4D-980D-66F55B2F12EF}" srcOrd="2" destOrd="0" presId="urn:microsoft.com/office/officeart/2018/2/layout/IconVerticalSolidList"/>
    <dgm:cxn modelId="{3A4A75AA-88C3-4544-8308-73F1409B2C83}" type="presParOf" srcId="{312BD52B-F87F-4E2F-A0E7-294A539A03D9}" destId="{B737BCE3-46FD-44E6-AFAF-83BE757CB714}" srcOrd="3" destOrd="0" presId="urn:microsoft.com/office/officeart/2018/2/layout/IconVerticalSolidList"/>
    <dgm:cxn modelId="{8556C9A3-B1C7-40D5-9D24-DACE2F85EDC4}" type="presParOf" srcId="{6D5F0334-48B1-497F-8B1D-A00BE23CFB89}" destId="{1EAB1CDB-0BA9-4C20-BE43-43A74E26063F}" srcOrd="1" destOrd="0" presId="urn:microsoft.com/office/officeart/2018/2/layout/IconVerticalSolidList"/>
    <dgm:cxn modelId="{7BDF66EF-CEBE-447E-9E7D-34F309F6D74E}" type="presParOf" srcId="{6D5F0334-48B1-497F-8B1D-A00BE23CFB89}" destId="{500DCDC2-4832-4E09-B138-DD570CD2F7AC}" srcOrd="2" destOrd="0" presId="urn:microsoft.com/office/officeart/2018/2/layout/IconVerticalSolidList"/>
    <dgm:cxn modelId="{67EC6858-A9C3-40B1-9969-D4648FB8CA95}" type="presParOf" srcId="{500DCDC2-4832-4E09-B138-DD570CD2F7AC}" destId="{F3899621-13A6-42F0-A80E-6FB0137281D3}" srcOrd="0" destOrd="0" presId="urn:microsoft.com/office/officeart/2018/2/layout/IconVerticalSolidList"/>
    <dgm:cxn modelId="{1DB434E7-0293-4B6F-9886-D97DBD0A0579}" type="presParOf" srcId="{500DCDC2-4832-4E09-B138-DD570CD2F7AC}" destId="{CDB7A68B-9626-43AC-96AD-FFEECA4DE84A}" srcOrd="1" destOrd="0" presId="urn:microsoft.com/office/officeart/2018/2/layout/IconVerticalSolidList"/>
    <dgm:cxn modelId="{EE24500D-D516-4308-AAA0-3FAFF0ECF807}" type="presParOf" srcId="{500DCDC2-4832-4E09-B138-DD570CD2F7AC}" destId="{A8432393-5A62-4328-A0ED-992D460FA602}" srcOrd="2" destOrd="0" presId="urn:microsoft.com/office/officeart/2018/2/layout/IconVerticalSolidList"/>
    <dgm:cxn modelId="{6EE290A9-BDD9-41E8-A122-543FB641AE96}" type="presParOf" srcId="{500DCDC2-4832-4E09-B138-DD570CD2F7AC}" destId="{6CA261CB-95BA-48EC-A88F-C2331ED840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CB4FE-5C05-4712-90B1-BDE7FFFA3009}">
      <dsp:nvSpPr>
        <dsp:cNvPr id="0" name=""/>
        <dsp:cNvSpPr/>
      </dsp:nvSpPr>
      <dsp:spPr>
        <a:xfrm>
          <a:off x="0" y="796735"/>
          <a:ext cx="5728344" cy="14708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9C86E-7B43-4903-81A8-C47103283C48}">
      <dsp:nvSpPr>
        <dsp:cNvPr id="0" name=""/>
        <dsp:cNvSpPr/>
      </dsp:nvSpPr>
      <dsp:spPr>
        <a:xfrm>
          <a:off x="444946" y="1127687"/>
          <a:ext cx="808993" cy="8089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37BCE3-46FD-44E6-AFAF-83BE757CB714}">
      <dsp:nvSpPr>
        <dsp:cNvPr id="0" name=""/>
        <dsp:cNvSpPr/>
      </dsp:nvSpPr>
      <dsp:spPr>
        <a:xfrm>
          <a:off x="1698886" y="796735"/>
          <a:ext cx="4029457" cy="147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70" tIns="155670" rIns="155670" bIns="155670" numCol="1" spcCol="1270" anchor="ctr" anchorCtr="0">
          <a:noAutofit/>
        </a:bodyPr>
        <a:lstStyle/>
        <a:p>
          <a:pPr marL="0" lvl="0" indent="0" algn="l" defTabSz="844550">
            <a:lnSpc>
              <a:spcPct val="100000"/>
            </a:lnSpc>
            <a:spcBef>
              <a:spcPct val="0"/>
            </a:spcBef>
            <a:spcAft>
              <a:spcPct val="35000"/>
            </a:spcAft>
            <a:buNone/>
          </a:pPr>
          <a:r>
            <a:rPr lang="en-US" sz="1900" kern="1200"/>
            <a:t>Reflect on student feedback to identify ways to empower and engage students </a:t>
          </a:r>
        </a:p>
      </dsp:txBody>
      <dsp:txXfrm>
        <a:off x="1698886" y="796735"/>
        <a:ext cx="4029457" cy="1470897"/>
      </dsp:txXfrm>
    </dsp:sp>
    <dsp:sp modelId="{F3899621-13A6-42F0-A80E-6FB0137281D3}">
      <dsp:nvSpPr>
        <dsp:cNvPr id="0" name=""/>
        <dsp:cNvSpPr/>
      </dsp:nvSpPr>
      <dsp:spPr>
        <a:xfrm>
          <a:off x="0" y="2635357"/>
          <a:ext cx="5728344" cy="14708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7A68B-9626-43AC-96AD-FFEECA4DE84A}">
      <dsp:nvSpPr>
        <dsp:cNvPr id="0" name=""/>
        <dsp:cNvSpPr/>
      </dsp:nvSpPr>
      <dsp:spPr>
        <a:xfrm>
          <a:off x="444946" y="2966308"/>
          <a:ext cx="808993" cy="80899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A261CB-95BA-48EC-A88F-C2331ED840E2}">
      <dsp:nvSpPr>
        <dsp:cNvPr id="0" name=""/>
        <dsp:cNvSpPr/>
      </dsp:nvSpPr>
      <dsp:spPr>
        <a:xfrm>
          <a:off x="1698886" y="2635357"/>
          <a:ext cx="4029457" cy="147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70" tIns="155670" rIns="155670" bIns="155670" numCol="1" spcCol="1270" anchor="ctr" anchorCtr="0">
          <a:noAutofit/>
        </a:bodyPr>
        <a:lstStyle/>
        <a:p>
          <a:pPr marL="0" lvl="0" indent="0" algn="l" defTabSz="844550">
            <a:lnSpc>
              <a:spcPct val="100000"/>
            </a:lnSpc>
            <a:spcBef>
              <a:spcPct val="0"/>
            </a:spcBef>
            <a:spcAft>
              <a:spcPct val="35000"/>
            </a:spcAft>
            <a:buNone/>
          </a:pPr>
          <a:r>
            <a:rPr lang="en-US" sz="1900" kern="1200"/>
            <a:t>Identify ways students can take an active role in decolonizing higher education at MC</a:t>
          </a:r>
        </a:p>
      </dsp:txBody>
      <dsp:txXfrm>
        <a:off x="1698886" y="2635357"/>
        <a:ext cx="4029457" cy="14708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3717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737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24430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846CE7D5-CF57-46EF-B807-FDD0502418D4}"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230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1475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793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042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733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19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54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567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142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565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846CE7D5-CF57-46EF-B807-FDD0502418D4}" type="datetimeFigureOut">
              <a:rPr lang="en-US" smtClean="0"/>
              <a:t>6/30/2023</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021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46CE7D5-CF57-46EF-B807-FDD0502418D4}" type="datetimeFigureOut">
              <a:rPr lang="en-US" smtClean="0"/>
              <a:t>6/30/2023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14862262"/>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yerson.ca/content/dam/learning-teaching/teaching-resources/teach-a-course/engaging-adult-learners.pdf" TargetMode="External"/><Relationship Id="rId2" Type="http://schemas.openxmlformats.org/officeDocument/2006/relationships/hyperlink" Target="http://firstnationspedagogy.ca/storytelling.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logs.ubc.ca/qualresearch/narrative-and-social-change/narrative-therapy/"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weareteachers.com/passion-projects-independent-reading/#:~:text=Explain%20that%20a%20passion%20project%20is%20a%20project,passion%20to%20reflect%20your%20understanding%20of%20your%20novel%3F" TargetMode="External"/><Relationship Id="rId2" Type="http://schemas.openxmlformats.org/officeDocument/2006/relationships/hyperlink" Target="https://sites.google.com/camas.wednet.edu/passionproject/hom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weareteachers.com/passion-projects-independent-reading/#:~:text=Explain%20that%20a%20passion%20project%20is%20a%20project,passion%20to%20reflect%20your%20understanding%20of%20your%20novel%3F" TargetMode="External"/><Relationship Id="rId2" Type="http://schemas.openxmlformats.org/officeDocument/2006/relationships/hyperlink" Target="https://sites.google.com/camas.wednet.edu/passionproject/home"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thecanaryfiles.blogspot.com/2013/10/taste-life-through-food.html" TargetMode="External"/><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online.mills.edu/blog/decolonizing-educ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ontgomerycollege.edu/life-at-mc/student-life/service-learning-civic-engagemen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opentextbc.ca/indigenizationfrontlineworker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peopleforeducation.ca/report/what-matters-in-indigenous-education/#chapter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fist-liberate-change-freedom-681848/"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2" y="639097"/>
            <a:ext cx="4961534" cy="3781101"/>
          </a:xfrm>
        </p:spPr>
        <p:txBody>
          <a:bodyPr vert="horz" lIns="91440" tIns="45720" rIns="91440" bIns="45720" rtlCol="0">
            <a:normAutofit/>
          </a:bodyPr>
          <a:lstStyle/>
          <a:p>
            <a:pPr>
              <a:lnSpc>
                <a:spcPct val="90000"/>
              </a:lnSpc>
            </a:pPr>
            <a:r>
              <a:rPr lang="en-US" sz="4600">
                <a:latin typeface="Arial"/>
                <a:cs typeface="Arial"/>
              </a:rPr>
              <a:t>Exploring Decolonization at MC: Engaging and Empowering Students</a:t>
            </a:r>
          </a:p>
        </p:txBody>
      </p:sp>
      <p:pic>
        <p:nvPicPr>
          <p:cNvPr id="1026" name="Picture 2" descr="See the source image">
            <a:extLst>
              <a:ext uri="{FF2B5EF4-FFF2-40B4-BE49-F238E27FC236}">
                <a16:creationId xmlns:a16="http://schemas.microsoft.com/office/drawing/2014/main" id="{840BFA5C-2E10-4A4A-80B0-603BA6DE6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71" r="18316"/>
          <a:stretch/>
        </p:blipFill>
        <p:spPr bwMode="auto">
          <a:xfrm>
            <a:off x="6100916" y="10"/>
            <a:ext cx="6091084"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5">
            <a:extLst>
              <a:ext uri="{FF2B5EF4-FFF2-40B4-BE49-F238E27FC236}">
                <a16:creationId xmlns:a16="http://schemas.microsoft.com/office/drawing/2014/main" id="{432220EA-E05E-4D62-8DF1-59F1423F0C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51EB-E55A-4A5F-A5CB-FEC6811A00AB}"/>
              </a:ext>
            </a:extLst>
          </p:cNvPr>
          <p:cNvSpPr>
            <a:spLocks noGrp="1"/>
          </p:cNvSpPr>
          <p:nvPr>
            <p:ph type="title"/>
          </p:nvPr>
        </p:nvSpPr>
        <p:spPr>
          <a:xfrm>
            <a:off x="690159" y="1137951"/>
            <a:ext cx="10561418" cy="3114009"/>
          </a:xfrm>
        </p:spPr>
        <p:txBody>
          <a:bodyPr/>
          <a:lstStyle/>
          <a:p>
            <a:pPr algn="ctr"/>
            <a:r>
              <a:rPr lang="en-US"/>
              <a:t>What resources are you aware of (at the college or beyond) that could engage students in decolonization work?</a:t>
            </a:r>
          </a:p>
        </p:txBody>
      </p:sp>
      <p:sp>
        <p:nvSpPr>
          <p:cNvPr id="3" name="Text Placeholder 2">
            <a:extLst>
              <a:ext uri="{FF2B5EF4-FFF2-40B4-BE49-F238E27FC236}">
                <a16:creationId xmlns:a16="http://schemas.microsoft.com/office/drawing/2014/main" id="{8CDB625C-E392-4482-8141-1027BE038F29}"/>
              </a:ext>
            </a:extLst>
          </p:cNvPr>
          <p:cNvSpPr>
            <a:spLocks noGrp="1"/>
          </p:cNvSpPr>
          <p:nvPr>
            <p:ph type="body" idx="1"/>
          </p:nvPr>
        </p:nvSpPr>
        <p:spPr>
          <a:xfrm>
            <a:off x="568700" y="5420901"/>
            <a:ext cx="10561418" cy="840355"/>
          </a:xfrm>
        </p:spPr>
        <p:txBody>
          <a:bodyPr/>
          <a:lstStyle/>
          <a:p>
            <a:pPr algn="ctr"/>
            <a:r>
              <a:rPr lang="en-US" sz="2800" b="1"/>
              <a:t>Post responses in chat</a:t>
            </a:r>
          </a:p>
        </p:txBody>
      </p:sp>
    </p:spTree>
    <p:extLst>
      <p:ext uri="{BB962C8B-B14F-4D97-AF65-F5344CB8AC3E}">
        <p14:creationId xmlns:p14="http://schemas.microsoft.com/office/powerpoint/2010/main" val="317556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BB3D-45F7-4B18-8FA3-D022D7DAF790}"/>
              </a:ext>
            </a:extLst>
          </p:cNvPr>
          <p:cNvSpPr>
            <a:spLocks noGrp="1"/>
          </p:cNvSpPr>
          <p:nvPr>
            <p:ph type="title"/>
          </p:nvPr>
        </p:nvSpPr>
        <p:spPr>
          <a:xfrm>
            <a:off x="643467" y="321734"/>
            <a:ext cx="10905066" cy="1135737"/>
          </a:xfrm>
        </p:spPr>
        <p:txBody>
          <a:bodyPr>
            <a:normAutofit/>
          </a:bodyPr>
          <a:lstStyle/>
          <a:p>
            <a:r>
              <a:rPr lang="en-US" sz="3600"/>
              <a:t>Incorporate Storytelling </a:t>
            </a:r>
          </a:p>
        </p:txBody>
      </p:sp>
      <p:sp>
        <p:nvSpPr>
          <p:cNvPr id="3" name="Content Placeholder 2">
            <a:extLst>
              <a:ext uri="{FF2B5EF4-FFF2-40B4-BE49-F238E27FC236}">
                <a16:creationId xmlns:a16="http://schemas.microsoft.com/office/drawing/2014/main" id="{2F0FF7F9-8E79-4D5F-AB81-5316971B6214}"/>
              </a:ext>
            </a:extLst>
          </p:cNvPr>
          <p:cNvSpPr>
            <a:spLocks noGrp="1"/>
          </p:cNvSpPr>
          <p:nvPr>
            <p:ph idx="1"/>
          </p:nvPr>
        </p:nvSpPr>
        <p:spPr>
          <a:xfrm>
            <a:off x="788670" y="2300142"/>
            <a:ext cx="10759863" cy="4393982"/>
          </a:xfrm>
        </p:spPr>
        <p:txBody>
          <a:bodyPr>
            <a:normAutofit fontScale="92500"/>
          </a:bodyPr>
          <a:lstStyle/>
          <a:p>
            <a:r>
              <a:rPr lang="en-US" sz="2800">
                <a:ea typeface="+mn-lt"/>
                <a:cs typeface="+mn-lt"/>
              </a:rPr>
              <a:t>Indigenous education values sharing knowledge through </a:t>
            </a:r>
            <a:r>
              <a:rPr lang="en-US" sz="2800">
                <a:ea typeface="+mn-lt"/>
                <a:cs typeface="+mn-lt"/>
                <a:hlinkClick r:id="rId2"/>
              </a:rPr>
              <a:t>storytelling</a:t>
            </a:r>
            <a:r>
              <a:rPr lang="en-US" sz="2800">
                <a:ea typeface="+mn-lt"/>
                <a:cs typeface="+mn-lt"/>
              </a:rPr>
              <a:t>.</a:t>
            </a:r>
          </a:p>
          <a:p>
            <a:r>
              <a:rPr lang="en-US" sz="2800">
                <a:ea typeface="+mn-lt"/>
                <a:cs typeface="+mn-lt"/>
              </a:rPr>
              <a:t>Invite students to share their stories and experiences to p</a:t>
            </a:r>
            <a:r>
              <a:rPr lang="en-US" sz="2800"/>
              <a:t>romote receptive listening and empathy.</a:t>
            </a:r>
            <a:endParaRPr lang="en-US" sz="2800">
              <a:ea typeface="+mn-lt"/>
              <a:cs typeface="+mn-lt"/>
            </a:endParaRPr>
          </a:p>
          <a:p>
            <a:r>
              <a:rPr lang="en-US" sz="2800"/>
              <a:t>Use students' stories of lived experiences as classroom material by connecting it to the course outcomes. </a:t>
            </a:r>
          </a:p>
          <a:p>
            <a:r>
              <a:rPr lang="en-US" sz="2400"/>
              <a:t>Set guidelines to facilitate student sharing in a judgment-free environment.</a:t>
            </a:r>
          </a:p>
          <a:p>
            <a:pPr marL="0" indent="0">
              <a:buNone/>
            </a:pPr>
            <a:endParaRPr lang="en-US" sz="2400"/>
          </a:p>
          <a:p>
            <a:pPr marL="0" indent="0">
              <a:buNone/>
            </a:pPr>
            <a:r>
              <a:rPr lang="en-US" sz="2000">
                <a:hlinkClick r:id="rId3" tooltip="https://www.ryerson.ca/content/dam/learning-teaching/teaching-resources/teach-a-course/engaging-adult-learners.pdf"/>
              </a:rPr>
              <a:t>(See page 5 of </a:t>
            </a:r>
            <a:r>
              <a:rPr lang="en-US" sz="2000" i="1">
                <a:hlinkClick r:id="rId3" tooltip="https://www.ryerson.ca/content/dam/learning-teaching/teaching-resources/teach-a-course/engaging-adult-learners.pdf"/>
              </a:rPr>
              <a:t>Engaging Adult Learners </a:t>
            </a:r>
            <a:r>
              <a:rPr lang="en-US" sz="2000">
                <a:hlinkClick r:id="rId3" tooltip="https://www.ryerson.ca/content/dam/learning-teaching/teaching-resources/teach-a-course/engaging-adult-learners.pdf"/>
              </a:rPr>
              <a:t>for more details about narrative learning.) </a:t>
            </a:r>
          </a:p>
          <a:p>
            <a:endParaRPr lang="en-US" sz="2000"/>
          </a:p>
        </p:txBody>
      </p:sp>
    </p:spTree>
    <p:extLst>
      <p:ext uri="{BB962C8B-B14F-4D97-AF65-F5344CB8AC3E}">
        <p14:creationId xmlns:p14="http://schemas.microsoft.com/office/powerpoint/2010/main" val="404258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a:t>NUTR101	Nutrition Reflection Essay#1:  Food Memory</a:t>
            </a:r>
            <a:br>
              <a:rPr lang="en-US" sz="3200"/>
            </a:br>
            <a:r>
              <a:rPr lang="en-US" sz="3200"/>
              <a:t>(Professor Sara Ducey)</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44682" y="2260282"/>
            <a:ext cx="10902634" cy="4266248"/>
          </a:xfrm>
          <a:prstGeom prst="rect">
            <a:avLst/>
          </a:prstGeom>
        </p:spPr>
      </p:pic>
    </p:spTree>
    <p:extLst>
      <p:ext uri="{BB962C8B-B14F-4D97-AF65-F5344CB8AC3E}">
        <p14:creationId xmlns:p14="http://schemas.microsoft.com/office/powerpoint/2010/main" val="75007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a:t>NUTR101	Nutrition Reflection Essay#1:  Food Memory</a:t>
            </a:r>
            <a:br>
              <a:rPr lang="en-US" sz="3200"/>
            </a:br>
            <a:r>
              <a:rPr lang="en-US" sz="3200"/>
              <a:t>(Professor Sara Ducey)</a:t>
            </a:r>
          </a:p>
        </p:txBody>
      </p:sp>
      <p:pic>
        <p:nvPicPr>
          <p:cNvPr id="5" name="Picture 4"/>
          <p:cNvPicPr>
            <a:picLocks noChangeAspect="1"/>
          </p:cNvPicPr>
          <p:nvPr/>
        </p:nvPicPr>
        <p:blipFill>
          <a:blip r:embed="rId2"/>
          <a:stretch>
            <a:fillRect/>
          </a:stretch>
        </p:blipFill>
        <p:spPr>
          <a:xfrm>
            <a:off x="810000" y="2671762"/>
            <a:ext cx="10621680" cy="3088958"/>
          </a:xfrm>
          <a:prstGeom prst="rect">
            <a:avLst/>
          </a:prstGeom>
        </p:spPr>
      </p:pic>
    </p:spTree>
    <p:extLst>
      <p:ext uri="{BB962C8B-B14F-4D97-AF65-F5344CB8AC3E}">
        <p14:creationId xmlns:p14="http://schemas.microsoft.com/office/powerpoint/2010/main" val="363225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51EB-E55A-4A5F-A5CB-FEC6811A00AB}"/>
              </a:ext>
            </a:extLst>
          </p:cNvPr>
          <p:cNvSpPr>
            <a:spLocks noGrp="1"/>
          </p:cNvSpPr>
          <p:nvPr>
            <p:ph type="title"/>
          </p:nvPr>
        </p:nvSpPr>
        <p:spPr/>
        <p:txBody>
          <a:bodyPr vert="horz" lIns="91440" tIns="45720" rIns="91440" bIns="45720" rtlCol="0" anchor="b">
            <a:normAutofit/>
          </a:bodyPr>
          <a:lstStyle/>
          <a:p>
            <a:pPr algn="ctr">
              <a:lnSpc>
                <a:spcPct val="90000"/>
              </a:lnSpc>
            </a:pPr>
            <a:r>
              <a:rPr lang="en-US" sz="5400"/>
              <a:t>Post in Chat</a:t>
            </a:r>
          </a:p>
        </p:txBody>
      </p:sp>
      <p:sp>
        <p:nvSpPr>
          <p:cNvPr id="3" name="Text Placeholder 2">
            <a:extLst>
              <a:ext uri="{FF2B5EF4-FFF2-40B4-BE49-F238E27FC236}">
                <a16:creationId xmlns:a16="http://schemas.microsoft.com/office/drawing/2014/main" id="{8CDB625C-E392-4482-8141-1027BE038F29}"/>
              </a:ext>
            </a:extLst>
          </p:cNvPr>
          <p:cNvSpPr>
            <a:spLocks noGrp="1"/>
          </p:cNvSpPr>
          <p:nvPr>
            <p:ph sz="half" idx="1"/>
          </p:nvPr>
        </p:nvSpPr>
        <p:spPr>
          <a:xfrm>
            <a:off x="415289" y="2753898"/>
            <a:ext cx="5680710" cy="3656809"/>
          </a:xfrm>
        </p:spPr>
        <p:txBody>
          <a:bodyPr vert="horz" lIns="91440" tIns="45720" rIns="91440" bIns="45720" rtlCol="0" anchor="t">
            <a:normAutofit fontScale="92500" lnSpcReduction="10000"/>
          </a:bodyPr>
          <a:lstStyle/>
          <a:p>
            <a:pPr marL="0" indent="0" algn="ctr">
              <a:buNone/>
            </a:pPr>
            <a:r>
              <a:rPr lang="en-US" sz="3200" b="1"/>
              <a:t>Consider the example from the nutrition course. What food memory story would you tell?  What type of story could you invite students to share for your course, and how could those stories be used for further learning?</a:t>
            </a:r>
          </a:p>
        </p:txBody>
      </p:sp>
      <p:pic>
        <p:nvPicPr>
          <p:cNvPr id="17" name="Picture 16" descr="A picture containing text&#10;&#10;Description automatically generated">
            <a:extLst>
              <a:ext uri="{FF2B5EF4-FFF2-40B4-BE49-F238E27FC236}">
                <a16:creationId xmlns:a16="http://schemas.microsoft.com/office/drawing/2014/main" id="{3A298F3E-C62C-49C0-90A3-CEBC9BB10E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33781" y="2753898"/>
            <a:ext cx="4876991" cy="2926194"/>
          </a:xfrm>
          <a:prstGeom prst="rect">
            <a:avLst/>
          </a:prstGeom>
        </p:spPr>
      </p:pic>
    </p:spTree>
    <p:extLst>
      <p:ext uri="{BB962C8B-B14F-4D97-AF65-F5344CB8AC3E}">
        <p14:creationId xmlns:p14="http://schemas.microsoft.com/office/powerpoint/2010/main" val="7010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BB3D-45F7-4B18-8FA3-D022D7DAF790}"/>
              </a:ext>
            </a:extLst>
          </p:cNvPr>
          <p:cNvSpPr>
            <a:spLocks noGrp="1"/>
          </p:cNvSpPr>
          <p:nvPr>
            <p:ph type="title"/>
          </p:nvPr>
        </p:nvSpPr>
        <p:spPr/>
        <p:txBody>
          <a:bodyPr>
            <a:normAutofit/>
          </a:bodyPr>
          <a:lstStyle/>
          <a:p>
            <a:r>
              <a:rPr lang="en-US"/>
              <a:t>Passion Projects</a:t>
            </a:r>
          </a:p>
        </p:txBody>
      </p:sp>
      <p:sp>
        <p:nvSpPr>
          <p:cNvPr id="3" name="Content Placeholder 2">
            <a:extLst>
              <a:ext uri="{FF2B5EF4-FFF2-40B4-BE49-F238E27FC236}">
                <a16:creationId xmlns:a16="http://schemas.microsoft.com/office/drawing/2014/main" id="{2F0FF7F9-8E79-4D5F-AB81-5316971B6214}"/>
              </a:ext>
            </a:extLst>
          </p:cNvPr>
          <p:cNvSpPr>
            <a:spLocks noGrp="1"/>
          </p:cNvSpPr>
          <p:nvPr>
            <p:ph sz="half" idx="1"/>
          </p:nvPr>
        </p:nvSpPr>
        <p:spPr>
          <a:xfrm>
            <a:off x="321755" y="2294148"/>
            <a:ext cx="5199814" cy="4407113"/>
          </a:xfrm>
        </p:spPr>
        <p:txBody>
          <a:bodyPr>
            <a:normAutofit fontScale="77500" lnSpcReduction="20000"/>
          </a:bodyPr>
          <a:lstStyle/>
          <a:p>
            <a:r>
              <a:rPr lang="en-US" sz="2600" dirty="0"/>
              <a:t>Passion projects are “project-based learning </a:t>
            </a:r>
            <a:r>
              <a:rPr lang="en-US" sz="2600" dirty="0" err="1"/>
              <a:t>activit</a:t>
            </a:r>
            <a:r>
              <a:rPr lang="en-US" sz="2600" dirty="0"/>
              <a:t>[</a:t>
            </a:r>
            <a:r>
              <a:rPr lang="en-US" sz="2600" dirty="0" err="1"/>
              <a:t>ies</a:t>
            </a:r>
            <a:r>
              <a:rPr lang="en-US" sz="2600" dirty="0"/>
              <a:t>] in which students research any topic they are passionate about and create a project to share with the class, the school, the community....the world!” </a:t>
            </a:r>
          </a:p>
          <a:p>
            <a:r>
              <a:rPr lang="en-US" sz="2600" dirty="0"/>
              <a:t>Google popularized passion projects through by allowing employees to spend 20% of work time on a project of personal interest. (Some companies, allow 60 minutes per week for Genius Hour)</a:t>
            </a:r>
          </a:p>
          <a:p>
            <a:pPr marL="0" indent="0">
              <a:buNone/>
            </a:pPr>
            <a:endParaRPr lang="en-US" sz="1600" dirty="0"/>
          </a:p>
          <a:p>
            <a:pPr marL="0" indent="0">
              <a:buNone/>
            </a:pPr>
            <a:r>
              <a:rPr lang="en-US" sz="1600" dirty="0"/>
              <a:t>(Source: Passion Project. (n.d.). </a:t>
            </a:r>
            <a:r>
              <a:rPr lang="en-US" sz="1600" dirty="0">
                <a:hlinkClick r:id="rId2"/>
              </a:rPr>
              <a:t>https://sites.google.com/camas.wednet.edu/passionproject/home</a:t>
            </a:r>
            <a:r>
              <a:rPr lang="en-US" sz="1600" dirty="0"/>
              <a:t>) </a:t>
            </a:r>
          </a:p>
        </p:txBody>
      </p:sp>
      <p:sp>
        <p:nvSpPr>
          <p:cNvPr id="4" name="Content Placeholder 3"/>
          <p:cNvSpPr>
            <a:spLocks noGrp="1"/>
          </p:cNvSpPr>
          <p:nvPr>
            <p:ph sz="half" idx="2"/>
          </p:nvPr>
        </p:nvSpPr>
        <p:spPr>
          <a:xfrm>
            <a:off x="6095999" y="1980672"/>
            <a:ext cx="5194583" cy="4720589"/>
          </a:xfrm>
        </p:spPr>
        <p:txBody>
          <a:bodyPr>
            <a:normAutofit fontScale="77500" lnSpcReduction="20000"/>
          </a:bodyPr>
          <a:lstStyle/>
          <a:p>
            <a:r>
              <a:rPr lang="en-US" sz="3400" dirty="0"/>
              <a:t>Passion Projects “are designed to tap into the things that make our students’ heart race, their eyes light up, and their engagement increase to maximum levels.” </a:t>
            </a:r>
            <a:r>
              <a:rPr lang="en-US" sz="2100" dirty="0"/>
              <a:t>(</a:t>
            </a:r>
            <a:r>
              <a:rPr lang="en-US" sz="2100" dirty="0" err="1"/>
              <a:t>Aierstock</a:t>
            </a:r>
            <a:r>
              <a:rPr lang="en-US" sz="2100" dirty="0"/>
              <a:t>, E., 2019)</a:t>
            </a:r>
            <a:endParaRPr lang="en-US" sz="3400" dirty="0"/>
          </a:p>
          <a:p>
            <a:pPr marL="0" indent="0">
              <a:buNone/>
            </a:pPr>
            <a:endParaRPr lang="en-US" sz="1200" dirty="0"/>
          </a:p>
          <a:p>
            <a:pPr marL="0" indent="0">
              <a:buNone/>
            </a:pPr>
            <a:endParaRPr lang="en-US" sz="1200" dirty="0"/>
          </a:p>
          <a:p>
            <a:pPr marL="0" indent="0">
              <a:buNone/>
            </a:pPr>
            <a:r>
              <a:rPr lang="en-US" sz="1600" dirty="0"/>
              <a:t>(Source: </a:t>
            </a:r>
            <a:r>
              <a:rPr lang="en-US" sz="1600" dirty="0" err="1"/>
              <a:t>Aierstok</a:t>
            </a:r>
            <a:r>
              <a:rPr lang="en-US" sz="1600" dirty="0"/>
              <a:t>, E. (2019). How I use passion projects to deepen my students’ relationship with reading.</a:t>
            </a:r>
            <a:r>
              <a:rPr lang="en-US" sz="1600" dirty="0">
                <a:hlinkClick r:id="rId3"/>
              </a:rPr>
              <a:t> How I Use Passion Projects in Independent Reading - </a:t>
            </a:r>
            <a:r>
              <a:rPr lang="en-US" sz="1600" dirty="0" err="1">
                <a:hlinkClick r:id="rId3"/>
              </a:rPr>
              <a:t>WeAreTeachers</a:t>
            </a:r>
            <a:endParaRPr lang="en-US" sz="1300" dirty="0"/>
          </a:p>
        </p:txBody>
      </p:sp>
    </p:spTree>
    <p:extLst>
      <p:ext uri="{BB962C8B-B14F-4D97-AF65-F5344CB8AC3E}">
        <p14:creationId xmlns:p14="http://schemas.microsoft.com/office/powerpoint/2010/main" val="40148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BB3D-45F7-4B18-8FA3-D022D7DAF790}"/>
              </a:ext>
            </a:extLst>
          </p:cNvPr>
          <p:cNvSpPr>
            <a:spLocks noGrp="1"/>
          </p:cNvSpPr>
          <p:nvPr>
            <p:ph type="title"/>
          </p:nvPr>
        </p:nvSpPr>
        <p:spPr/>
        <p:txBody>
          <a:bodyPr>
            <a:normAutofit/>
          </a:bodyPr>
          <a:lstStyle/>
          <a:p>
            <a:r>
              <a:rPr lang="en-US"/>
              <a:t>Passion Projects</a:t>
            </a:r>
          </a:p>
        </p:txBody>
      </p:sp>
      <p:sp>
        <p:nvSpPr>
          <p:cNvPr id="3" name="Content Placeholder 2">
            <a:extLst>
              <a:ext uri="{FF2B5EF4-FFF2-40B4-BE49-F238E27FC236}">
                <a16:creationId xmlns:a16="http://schemas.microsoft.com/office/drawing/2014/main" id="{2F0FF7F9-8E79-4D5F-AB81-5316971B6214}"/>
              </a:ext>
            </a:extLst>
          </p:cNvPr>
          <p:cNvSpPr>
            <a:spLocks noGrp="1"/>
          </p:cNvSpPr>
          <p:nvPr>
            <p:ph sz="half" idx="1"/>
          </p:nvPr>
        </p:nvSpPr>
        <p:spPr>
          <a:xfrm>
            <a:off x="349464" y="2137409"/>
            <a:ext cx="5199814" cy="4407113"/>
          </a:xfrm>
        </p:spPr>
        <p:txBody>
          <a:bodyPr>
            <a:normAutofit fontScale="85000" lnSpcReduction="20000"/>
          </a:bodyPr>
          <a:lstStyle/>
          <a:p>
            <a:r>
              <a:rPr lang="en-US" sz="3100"/>
              <a:t>Process:</a:t>
            </a:r>
          </a:p>
          <a:p>
            <a:pPr lvl="1"/>
            <a:r>
              <a:rPr lang="en-US" sz="3100"/>
              <a:t>Brainstorming</a:t>
            </a:r>
          </a:p>
          <a:p>
            <a:pPr lvl="1"/>
            <a:r>
              <a:rPr lang="en-US" sz="3100"/>
              <a:t>Topic approval</a:t>
            </a:r>
          </a:p>
          <a:p>
            <a:pPr lvl="1"/>
            <a:r>
              <a:rPr lang="en-US" sz="3100"/>
              <a:t>Research</a:t>
            </a:r>
          </a:p>
          <a:p>
            <a:pPr lvl="1"/>
            <a:r>
              <a:rPr lang="en-US" sz="3100"/>
              <a:t>Document process</a:t>
            </a:r>
          </a:p>
          <a:p>
            <a:pPr lvl="1"/>
            <a:r>
              <a:rPr lang="en-US" sz="3100"/>
              <a:t>Project Presentation</a:t>
            </a:r>
          </a:p>
          <a:p>
            <a:pPr lvl="1"/>
            <a:endParaRPr lang="en-US" sz="3100"/>
          </a:p>
          <a:p>
            <a:pPr marL="0" indent="0">
              <a:buNone/>
            </a:pPr>
            <a:endParaRPr lang="en-US" sz="1600"/>
          </a:p>
          <a:p>
            <a:pPr marL="0" indent="0">
              <a:buNone/>
            </a:pPr>
            <a:r>
              <a:rPr lang="en-US" sz="1600"/>
              <a:t>(Source: Passion Project. (n.d.). </a:t>
            </a:r>
            <a:r>
              <a:rPr lang="en-US" sz="1600">
                <a:hlinkClick r:id="rId2"/>
              </a:rPr>
              <a:t>https://sites.google.com/camas.wednet.edu/passionproject/home</a:t>
            </a:r>
            <a:r>
              <a:rPr lang="en-US" sz="1600"/>
              <a:t>) </a:t>
            </a:r>
          </a:p>
        </p:txBody>
      </p:sp>
      <p:sp>
        <p:nvSpPr>
          <p:cNvPr id="4" name="Content Placeholder 3"/>
          <p:cNvSpPr>
            <a:spLocks noGrp="1"/>
          </p:cNvSpPr>
          <p:nvPr>
            <p:ph sz="half" idx="2"/>
          </p:nvPr>
        </p:nvSpPr>
        <p:spPr>
          <a:xfrm>
            <a:off x="6095999" y="1980672"/>
            <a:ext cx="5194583" cy="4720589"/>
          </a:xfrm>
        </p:spPr>
        <p:txBody>
          <a:bodyPr>
            <a:normAutofit fontScale="85000" lnSpcReduction="20000"/>
          </a:bodyPr>
          <a:lstStyle/>
          <a:p>
            <a:r>
              <a:rPr lang="en-US" sz="3000"/>
              <a:t>Process: </a:t>
            </a:r>
          </a:p>
          <a:p>
            <a:pPr lvl="1"/>
            <a:r>
              <a:rPr lang="en-US" sz="3000"/>
              <a:t>Choice (connect to standards of learning)</a:t>
            </a:r>
          </a:p>
          <a:p>
            <a:pPr lvl="1"/>
            <a:r>
              <a:rPr lang="en-US" sz="3000"/>
              <a:t>Deep Learning</a:t>
            </a:r>
          </a:p>
          <a:p>
            <a:pPr lvl="1"/>
            <a:r>
              <a:rPr lang="en-US" sz="3000"/>
              <a:t>Progress Checks </a:t>
            </a:r>
          </a:p>
          <a:p>
            <a:pPr lvl="1"/>
            <a:r>
              <a:rPr lang="en-US" sz="3000"/>
              <a:t>Let Go</a:t>
            </a:r>
          </a:p>
          <a:p>
            <a:pPr lvl="1"/>
            <a:r>
              <a:rPr lang="en-US" sz="3000"/>
              <a:t>Celebrate </a:t>
            </a:r>
          </a:p>
          <a:p>
            <a:pPr marL="0" indent="0">
              <a:buNone/>
            </a:pPr>
            <a:endParaRPr lang="en-US" sz="1200"/>
          </a:p>
          <a:p>
            <a:pPr marL="0" indent="0">
              <a:buNone/>
            </a:pPr>
            <a:r>
              <a:rPr lang="en-US" sz="1400"/>
              <a:t>(Source: </a:t>
            </a:r>
            <a:r>
              <a:rPr lang="en-US" sz="1400" err="1"/>
              <a:t>Aierstok</a:t>
            </a:r>
            <a:r>
              <a:rPr lang="en-US" sz="1400"/>
              <a:t>, E. (2019). How I use passion projects to deepen my students’ relationship with reading. </a:t>
            </a:r>
            <a:r>
              <a:rPr lang="en-US" sz="1400">
                <a:hlinkClick r:id="rId3"/>
              </a:rPr>
              <a:t>https://www.weareteachers.com/passion-projects-independent-reading/#:~:text=Explain%20that%20a%20passion%20project%20is%20a%20project,passion%20to%20reflect%20your%20understanding%20of%20your%20novel%3F</a:t>
            </a:r>
            <a:r>
              <a:rPr lang="en-US" sz="1400"/>
              <a:t>)</a:t>
            </a:r>
          </a:p>
        </p:txBody>
      </p:sp>
    </p:spTree>
    <p:extLst>
      <p:ext uri="{BB962C8B-B14F-4D97-AF65-F5344CB8AC3E}">
        <p14:creationId xmlns:p14="http://schemas.microsoft.com/office/powerpoint/2010/main" val="36273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FDA6284-4E06-4F93-9624-A49FE810F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background pattern&#10;&#10;Description automatically generated">
            <a:extLst>
              <a:ext uri="{FF2B5EF4-FFF2-40B4-BE49-F238E27FC236}">
                <a16:creationId xmlns:a16="http://schemas.microsoft.com/office/drawing/2014/main" id="{FD2443C0-D28A-4BC9-803E-03CF7FE98710}"/>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l="1980" r="4687"/>
          <a:stretch/>
        </p:blipFill>
        <p:spPr>
          <a:xfrm>
            <a:off x="20" y="10"/>
            <a:ext cx="12191980" cy="6857989"/>
          </a:xfrm>
          <a:prstGeom prst="rect">
            <a:avLst/>
          </a:prstGeom>
        </p:spPr>
      </p:pic>
      <p:sp>
        <p:nvSpPr>
          <p:cNvPr id="2" name="Title 1">
            <a:extLst>
              <a:ext uri="{FF2B5EF4-FFF2-40B4-BE49-F238E27FC236}">
                <a16:creationId xmlns:a16="http://schemas.microsoft.com/office/drawing/2014/main" id="{41CD51EB-E55A-4A5F-A5CB-FEC6811A00AB}"/>
              </a:ext>
            </a:extLst>
          </p:cNvPr>
          <p:cNvSpPr>
            <a:spLocks noGrp="1"/>
          </p:cNvSpPr>
          <p:nvPr>
            <p:ph type="title"/>
          </p:nvPr>
        </p:nvSpPr>
        <p:spPr>
          <a:xfrm>
            <a:off x="810001" y="1449147"/>
            <a:ext cx="10572000" cy="2889577"/>
          </a:xfrm>
        </p:spPr>
        <p:txBody>
          <a:bodyPr vert="horz" lIns="91440" tIns="45720" rIns="91440" bIns="45720" rtlCol="0" anchor="b">
            <a:normAutofit/>
          </a:bodyPr>
          <a:lstStyle/>
          <a:p>
            <a:pPr algn="ctr"/>
            <a:r>
              <a:rPr lang="en-US" sz="5400"/>
              <a:t>What would you have to consider if implementing a passion project in your course?</a:t>
            </a:r>
          </a:p>
        </p:txBody>
      </p:sp>
      <p:sp>
        <p:nvSpPr>
          <p:cNvPr id="3" name="Text Placeholder 2">
            <a:extLst>
              <a:ext uri="{FF2B5EF4-FFF2-40B4-BE49-F238E27FC236}">
                <a16:creationId xmlns:a16="http://schemas.microsoft.com/office/drawing/2014/main" id="{8CDB625C-E392-4482-8141-1027BE038F29}"/>
              </a:ext>
            </a:extLst>
          </p:cNvPr>
          <p:cNvSpPr>
            <a:spLocks noGrp="1"/>
          </p:cNvSpPr>
          <p:nvPr>
            <p:ph type="body" idx="1"/>
          </p:nvPr>
        </p:nvSpPr>
        <p:spPr>
          <a:xfrm>
            <a:off x="810001" y="4724400"/>
            <a:ext cx="10572000" cy="991421"/>
          </a:xfrm>
        </p:spPr>
        <p:txBody>
          <a:bodyPr vert="horz" lIns="91440" tIns="45720" rIns="91440" bIns="45720" rtlCol="0" anchor="t">
            <a:normAutofit/>
          </a:bodyPr>
          <a:lstStyle/>
          <a:p>
            <a:pPr algn="ctr"/>
            <a:r>
              <a:rPr lang="en-US" sz="3200" b="1"/>
              <a:t>Post responses in chat</a:t>
            </a:r>
          </a:p>
        </p:txBody>
      </p:sp>
      <p:sp>
        <p:nvSpPr>
          <p:cNvPr id="5" name="TextBox 4">
            <a:extLst>
              <a:ext uri="{FF2B5EF4-FFF2-40B4-BE49-F238E27FC236}">
                <a16:creationId xmlns:a16="http://schemas.microsoft.com/office/drawing/2014/main" id="{B662EE91-002A-450D-9413-63C64C3C5526}"/>
              </a:ext>
            </a:extLst>
          </p:cNvPr>
          <p:cNvSpPr txBox="1"/>
          <p:nvPr/>
        </p:nvSpPr>
        <p:spPr>
          <a:xfrm>
            <a:off x="9631684" y="6657944"/>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16399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95CC-E183-4667-B831-BB3C20FCBA04}"/>
              </a:ext>
            </a:extLst>
          </p:cNvPr>
          <p:cNvSpPr>
            <a:spLocks noGrp="1"/>
          </p:cNvSpPr>
          <p:nvPr>
            <p:ph type="title"/>
          </p:nvPr>
        </p:nvSpPr>
        <p:spPr>
          <a:xfrm>
            <a:off x="342900" y="447188"/>
            <a:ext cx="11670030" cy="1244452"/>
          </a:xfrm>
        </p:spPr>
        <p:txBody>
          <a:bodyPr/>
          <a:lstStyle/>
          <a:p>
            <a:r>
              <a:rPr lang="en-US"/>
              <a:t>Service Learning: Decolonized Service Learning</a:t>
            </a:r>
          </a:p>
        </p:txBody>
      </p:sp>
      <p:sp>
        <p:nvSpPr>
          <p:cNvPr id="3" name="Content Placeholder 2">
            <a:extLst>
              <a:ext uri="{FF2B5EF4-FFF2-40B4-BE49-F238E27FC236}">
                <a16:creationId xmlns:a16="http://schemas.microsoft.com/office/drawing/2014/main" id="{B6A291F1-27DE-41DF-8580-D10321D98834}"/>
              </a:ext>
            </a:extLst>
          </p:cNvPr>
          <p:cNvSpPr>
            <a:spLocks noGrp="1"/>
          </p:cNvSpPr>
          <p:nvPr>
            <p:ph idx="1"/>
          </p:nvPr>
        </p:nvSpPr>
        <p:spPr>
          <a:xfrm>
            <a:off x="342900" y="2222287"/>
            <a:ext cx="11498580" cy="4132794"/>
          </a:xfrm>
        </p:spPr>
        <p:txBody>
          <a:bodyPr>
            <a:normAutofit fontScale="62500" lnSpcReduction="20000"/>
          </a:bodyPr>
          <a:lstStyle/>
          <a:p>
            <a:pPr lvl="1"/>
            <a:r>
              <a:rPr lang="en-US" sz="3200">
                <a:solidFill>
                  <a:schemeClr val="accent1">
                    <a:lumMod val="60000"/>
                    <a:lumOff val="40000"/>
                  </a:schemeClr>
                </a:solidFill>
              </a:rPr>
              <a:t>Rethinking the idea of “service” by viewing members of the community as teachers and allowing the narrative to emerge from that community (versus an exploitative or “</a:t>
            </a:r>
            <a:r>
              <a:rPr lang="en-US" sz="3200" err="1">
                <a:solidFill>
                  <a:schemeClr val="accent1">
                    <a:lumMod val="60000"/>
                    <a:lumOff val="40000"/>
                  </a:schemeClr>
                </a:solidFill>
              </a:rPr>
              <a:t>saviorism</a:t>
            </a:r>
            <a:r>
              <a:rPr lang="en-US" sz="3200">
                <a:solidFill>
                  <a:schemeClr val="accent1">
                    <a:lumMod val="60000"/>
                    <a:lumOff val="40000"/>
                  </a:schemeClr>
                </a:solidFill>
              </a:rPr>
              <a:t>” approach)</a:t>
            </a:r>
            <a:r>
              <a:rPr lang="en-US" sz="3200"/>
              <a:t> </a:t>
            </a:r>
          </a:p>
          <a:p>
            <a:pPr marL="457200" lvl="1" indent="0">
              <a:buNone/>
            </a:pPr>
            <a:r>
              <a:rPr lang="en-US" sz="3200"/>
              <a:t>[</a:t>
            </a:r>
            <a:r>
              <a:rPr lang="en-US" sz="2600"/>
              <a:t>Cornell ILR Buffalo Co-lab. (2020). Decolonizing service learning. YouTube video. https://youtu.be/x_QbvYc-J7I?t=4206]</a:t>
            </a:r>
          </a:p>
          <a:p>
            <a:pPr lvl="1"/>
            <a:r>
              <a:rPr lang="en-US" sz="3200">
                <a:solidFill>
                  <a:schemeClr val="accent1">
                    <a:lumMod val="60000"/>
                    <a:lumOff val="40000"/>
                  </a:schemeClr>
                </a:solidFill>
              </a:rPr>
              <a:t>Coalitional activism, which “encourages students to think about how oppression on the basis of race, gender, and class function together to suppress voices from the margins” and “think about ways to build coalitions with others, then act” </a:t>
            </a:r>
          </a:p>
          <a:p>
            <a:pPr marL="457200" lvl="1" indent="0">
              <a:buNone/>
            </a:pPr>
            <a:r>
              <a:rPr lang="en-US" sz="2600"/>
              <a:t>[Mills College. (2020). Challenging classroom colonialism and the problem with “decolonizing education.” Blog. </a:t>
            </a:r>
            <a:r>
              <a:rPr lang="en-US" sz="2600">
                <a:hlinkClick r:id="rId2"/>
              </a:rPr>
              <a:t>https://online.mills.edu/blog/decolonizing-education/</a:t>
            </a:r>
            <a:r>
              <a:rPr lang="en-US" sz="2600"/>
              <a:t>)</a:t>
            </a:r>
          </a:p>
          <a:p>
            <a:pPr lvl="1"/>
            <a:r>
              <a:rPr lang="en-US" sz="3200">
                <a:solidFill>
                  <a:schemeClr val="accent1">
                    <a:lumMod val="60000"/>
                    <a:lumOff val="40000"/>
                  </a:schemeClr>
                </a:solidFill>
              </a:rPr>
              <a:t>Relational learning, “the active process of co-constructing knowledge not only in the classroom but outside in the world.” </a:t>
            </a:r>
          </a:p>
          <a:p>
            <a:pPr marL="457200" lvl="1" indent="0">
              <a:buNone/>
            </a:pPr>
            <a:r>
              <a:rPr lang="en-US" sz="2600"/>
              <a:t>[Taos Institute. (2022). Relational learning in education. https://www.taosinstitute.net/resources/relational-learning-in-education.]</a:t>
            </a:r>
          </a:p>
        </p:txBody>
      </p:sp>
    </p:spTree>
    <p:extLst>
      <p:ext uri="{BB962C8B-B14F-4D97-AF65-F5344CB8AC3E}">
        <p14:creationId xmlns:p14="http://schemas.microsoft.com/office/powerpoint/2010/main" val="394355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95CC-E183-4667-B831-BB3C20FCBA04}"/>
              </a:ext>
            </a:extLst>
          </p:cNvPr>
          <p:cNvSpPr>
            <a:spLocks noGrp="1"/>
          </p:cNvSpPr>
          <p:nvPr>
            <p:ph type="title"/>
          </p:nvPr>
        </p:nvSpPr>
        <p:spPr/>
        <p:txBody>
          <a:bodyPr/>
          <a:lstStyle/>
          <a:p>
            <a:r>
              <a:rPr lang="en-US"/>
              <a:t>Service Learning</a:t>
            </a:r>
          </a:p>
        </p:txBody>
      </p:sp>
      <p:sp>
        <p:nvSpPr>
          <p:cNvPr id="3" name="Content Placeholder 2">
            <a:extLst>
              <a:ext uri="{FF2B5EF4-FFF2-40B4-BE49-F238E27FC236}">
                <a16:creationId xmlns:a16="http://schemas.microsoft.com/office/drawing/2014/main" id="{B6A291F1-27DE-41DF-8580-D10321D98834}"/>
              </a:ext>
            </a:extLst>
          </p:cNvPr>
          <p:cNvSpPr>
            <a:spLocks noGrp="1"/>
          </p:cNvSpPr>
          <p:nvPr>
            <p:ph idx="1"/>
          </p:nvPr>
        </p:nvSpPr>
        <p:spPr>
          <a:xfrm>
            <a:off x="818712" y="2222287"/>
            <a:ext cx="5547798" cy="4272298"/>
          </a:xfrm>
        </p:spPr>
        <p:txBody>
          <a:bodyPr>
            <a:normAutofit/>
          </a:bodyPr>
          <a:lstStyle/>
          <a:p>
            <a:pPr marL="0" indent="0">
              <a:buNone/>
            </a:pPr>
            <a:r>
              <a:rPr lang="en-US" sz="2400"/>
              <a:t>MC has a service learning program led by part-time services learning coordinators on each campus. </a:t>
            </a:r>
            <a:r>
              <a:rPr lang="en-US" sz="2400">
                <a:ea typeface="+mn-lt"/>
                <a:cs typeface="+mn-lt"/>
              </a:rPr>
              <a:t>Take a few minutes to review the program page.</a:t>
            </a:r>
            <a:endParaRPr lang="en-US" sz="2400"/>
          </a:p>
          <a:p>
            <a:pPr marL="0" indent="0">
              <a:buNone/>
            </a:pPr>
            <a:r>
              <a:rPr lang="en-US">
                <a:ea typeface="+mn-lt"/>
                <a:cs typeface="+mn-lt"/>
                <a:hlinkClick r:id="rId2"/>
              </a:rPr>
              <a:t>https://www.montgomerycollege.edu/life-at-mc/student-life/service-learning-civic-engagement.html</a:t>
            </a:r>
            <a:r>
              <a:rPr lang="en-US">
                <a:ea typeface="+mn-lt"/>
                <a:cs typeface="+mn-lt"/>
              </a:rPr>
              <a:t> </a:t>
            </a:r>
          </a:p>
        </p:txBody>
      </p:sp>
      <p:pic>
        <p:nvPicPr>
          <p:cNvPr id="5" name="Picture 4"/>
          <p:cNvPicPr>
            <a:picLocks noChangeAspect="1"/>
          </p:cNvPicPr>
          <p:nvPr/>
        </p:nvPicPr>
        <p:blipFill>
          <a:blip r:embed="rId3"/>
          <a:stretch>
            <a:fillRect/>
          </a:stretch>
        </p:blipFill>
        <p:spPr>
          <a:xfrm>
            <a:off x="7273290" y="2308860"/>
            <a:ext cx="3714750" cy="3714750"/>
          </a:xfrm>
          <a:prstGeom prst="rect">
            <a:avLst/>
          </a:prstGeom>
        </p:spPr>
      </p:pic>
    </p:spTree>
    <p:extLst>
      <p:ext uri="{BB962C8B-B14F-4D97-AF65-F5344CB8AC3E}">
        <p14:creationId xmlns:p14="http://schemas.microsoft.com/office/powerpoint/2010/main" val="484607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D77B30-47C9-4C5D-BFE8-0199AEF10BB5}"/>
              </a:ext>
            </a:extLst>
          </p:cNvPr>
          <p:cNvSpPr>
            <a:spLocks noGrp="1"/>
          </p:cNvSpPr>
          <p:nvPr>
            <p:ph type="title"/>
          </p:nvPr>
        </p:nvSpPr>
        <p:spPr>
          <a:xfrm>
            <a:off x="683770" y="1524000"/>
            <a:ext cx="3269463" cy="1246909"/>
          </a:xfrm>
        </p:spPr>
        <p:txBody>
          <a:bodyPr anchor="t">
            <a:normAutofit/>
          </a:bodyPr>
          <a:lstStyle/>
          <a:p>
            <a:r>
              <a:rPr lang="en-US" sz="4400">
                <a:cs typeface="Calibri Light"/>
              </a:rPr>
              <a:t>Outcomes</a:t>
            </a:r>
            <a:endParaRPr lang="en-US" sz="4400"/>
          </a:p>
        </p:txBody>
      </p:sp>
      <p:graphicFrame>
        <p:nvGraphicFramePr>
          <p:cNvPr id="5" name="Content Placeholder 2">
            <a:extLst>
              <a:ext uri="{FF2B5EF4-FFF2-40B4-BE49-F238E27FC236}">
                <a16:creationId xmlns:a16="http://schemas.microsoft.com/office/drawing/2014/main" id="{C009F56A-8ABC-40B7-A667-E3705D92127A}"/>
              </a:ext>
            </a:extLst>
          </p:cNvPr>
          <p:cNvGraphicFramePr>
            <a:graphicFrameLocks noGrp="1"/>
          </p:cNvGraphicFramePr>
          <p:nvPr>
            <p:ph idx="1"/>
            <p:extLst>
              <p:ext uri="{D42A27DB-BD31-4B8C-83A1-F6EECF244321}">
                <p14:modId xmlns:p14="http://schemas.microsoft.com/office/powerpoint/2010/main" val="654289361"/>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17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51EB-E55A-4A5F-A5CB-FEC6811A00AB}"/>
              </a:ext>
            </a:extLst>
          </p:cNvPr>
          <p:cNvSpPr>
            <a:spLocks noGrp="1"/>
          </p:cNvSpPr>
          <p:nvPr>
            <p:ph type="title"/>
          </p:nvPr>
        </p:nvSpPr>
        <p:spPr>
          <a:xfrm>
            <a:off x="810000" y="805096"/>
            <a:ext cx="10561418" cy="3615100"/>
          </a:xfrm>
        </p:spPr>
        <p:txBody>
          <a:bodyPr/>
          <a:lstStyle/>
          <a:p>
            <a:pPr algn="ctr"/>
            <a:r>
              <a:rPr lang="en-US"/>
              <a:t>How might you use MC’s resources to engage students in a decolonized service learning project?</a:t>
            </a:r>
          </a:p>
        </p:txBody>
      </p:sp>
      <p:sp>
        <p:nvSpPr>
          <p:cNvPr id="3" name="Text Placeholder 2">
            <a:extLst>
              <a:ext uri="{FF2B5EF4-FFF2-40B4-BE49-F238E27FC236}">
                <a16:creationId xmlns:a16="http://schemas.microsoft.com/office/drawing/2014/main" id="{8CDB625C-E392-4482-8141-1027BE038F29}"/>
              </a:ext>
            </a:extLst>
          </p:cNvPr>
          <p:cNvSpPr>
            <a:spLocks noGrp="1"/>
          </p:cNvSpPr>
          <p:nvPr>
            <p:ph type="body" idx="1"/>
          </p:nvPr>
        </p:nvSpPr>
        <p:spPr>
          <a:xfrm>
            <a:off x="568700" y="5420901"/>
            <a:ext cx="10561418" cy="840355"/>
          </a:xfrm>
        </p:spPr>
        <p:txBody>
          <a:bodyPr/>
          <a:lstStyle/>
          <a:p>
            <a:pPr algn="ctr"/>
            <a:r>
              <a:rPr lang="en-US" sz="2800" b="1"/>
              <a:t>Post responses in chat</a:t>
            </a:r>
          </a:p>
        </p:txBody>
      </p:sp>
    </p:spTree>
    <p:extLst>
      <p:ext uri="{BB962C8B-B14F-4D97-AF65-F5344CB8AC3E}">
        <p14:creationId xmlns:p14="http://schemas.microsoft.com/office/powerpoint/2010/main" val="10995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ea typeface="+mj-lt"/>
                <a:cs typeface="+mj-lt"/>
              </a:rPr>
              <a:t>Recap: What is decolonization?</a:t>
            </a:r>
            <a:endParaRPr lang="en-US"/>
          </a:p>
        </p:txBody>
      </p:sp>
      <p:sp>
        <p:nvSpPr>
          <p:cNvPr id="15" name="Content Placeholder 14">
            <a:extLst>
              <a:ext uri="{FF2B5EF4-FFF2-40B4-BE49-F238E27FC236}">
                <a16:creationId xmlns:a16="http://schemas.microsoft.com/office/drawing/2014/main" id="{4400570C-4D57-41E1-9107-116082A8D95B}"/>
              </a:ext>
            </a:extLst>
          </p:cNvPr>
          <p:cNvSpPr>
            <a:spLocks noGrp="1"/>
          </p:cNvSpPr>
          <p:nvPr>
            <p:ph sz="half" idx="2"/>
          </p:nvPr>
        </p:nvSpPr>
        <p:spPr>
          <a:xfrm>
            <a:off x="680888" y="2179155"/>
            <a:ext cx="10830507" cy="3638764"/>
          </a:xfrm>
        </p:spPr>
        <p:txBody>
          <a:bodyPr/>
          <a:lstStyle/>
          <a:p>
            <a:pPr algn="ctr">
              <a:lnSpc>
                <a:spcPct val="90000"/>
              </a:lnSpc>
              <a:spcBef>
                <a:spcPts val="1000"/>
              </a:spcBef>
              <a:spcAft>
                <a:spcPts val="0"/>
              </a:spcAft>
            </a:pPr>
            <a:r>
              <a:rPr lang="en-US" sz="2400">
                <a:ea typeface="+mn-lt"/>
                <a:cs typeface="+mn-lt"/>
              </a:rPr>
              <a:t>Decolonization is “the process of deconstructing colonial ideologies of the superiority and privilege of Western thought and approaches. Decolonization involves valuing and revitalizing Indigenous knowledge and approaches and weeding out Western biases or assumptions that have impacted Indigenous ways of being” (Cull et al., 2018, p. 7).</a:t>
            </a:r>
          </a:p>
          <a:p>
            <a:endParaRPr lang="en-US" sz="2400"/>
          </a:p>
        </p:txBody>
      </p:sp>
      <p:sp>
        <p:nvSpPr>
          <p:cNvPr id="16" name="TextBox 1">
            <a:extLst>
              <a:ext uri="{FF2B5EF4-FFF2-40B4-BE49-F238E27FC236}">
                <a16:creationId xmlns:a16="http://schemas.microsoft.com/office/drawing/2014/main" id="{2DBF3511-6517-44A9-986A-E29A8FD88F5A}"/>
              </a:ext>
            </a:extLst>
          </p:cNvPr>
          <p:cNvSpPr txBox="1"/>
          <p:nvPr/>
        </p:nvSpPr>
        <p:spPr>
          <a:xfrm>
            <a:off x="943643" y="5499783"/>
            <a:ext cx="10698620" cy="92333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effectLst/>
                <a:latin typeface="open-sans"/>
              </a:rPr>
              <a:t>Cull, I., Hancock, R. L. A., McKeown, S., Pidgeon, M. &amp; Vedan, A. (2018). Pulling together: A guide for front-line staff, student services, and advisors. Victoria, BC: BC campus. </a:t>
            </a:r>
            <a:r>
              <a:rPr lang="en-US" b="0" i="0" u="none" strike="noStrike">
                <a:effectLst/>
                <a:latin typeface="open-sans"/>
                <a:hlinkClick r:id="rId2">
                  <a:extLst>
                    <a:ext uri="{A12FA001-AC4F-418D-AE19-62706E023703}">
                      <ahyp:hlinkClr xmlns:ahyp="http://schemas.microsoft.com/office/drawing/2018/hyperlinkcolor" val="tx"/>
                    </a:ext>
                  </a:extLst>
                </a:hlinkClick>
              </a:rPr>
              <a:t>https://opentextbc.ca/indigenizationfrontlineworkers/</a:t>
            </a:r>
            <a:r>
              <a:rPr lang="en-US" b="0" i="0">
                <a:effectLst/>
                <a:latin typeface="open-sans"/>
              </a:rPr>
              <a:t> </a:t>
            </a:r>
            <a:endParaRPr lang="en-US"/>
          </a:p>
        </p:txBody>
      </p:sp>
    </p:spTree>
    <p:extLst>
      <p:ext uri="{BB962C8B-B14F-4D97-AF65-F5344CB8AC3E}">
        <p14:creationId xmlns:p14="http://schemas.microsoft.com/office/powerpoint/2010/main" val="401878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Recap from previous workshop</a:t>
            </a:r>
          </a:p>
        </p:txBody>
      </p:sp>
      <p:sp>
        <p:nvSpPr>
          <p:cNvPr id="3" name="Content Placeholder 2"/>
          <p:cNvSpPr>
            <a:spLocks noGrp="1"/>
          </p:cNvSpPr>
          <p:nvPr>
            <p:ph sz="half" idx="1"/>
          </p:nvPr>
        </p:nvSpPr>
        <p:spPr>
          <a:xfrm>
            <a:off x="818712" y="2485177"/>
            <a:ext cx="5185873" cy="3638763"/>
          </a:xfrm>
        </p:spPr>
        <p:txBody>
          <a:bodyPr>
            <a:normAutofit fontScale="92500" lnSpcReduction="20000"/>
          </a:bodyPr>
          <a:lstStyle/>
          <a:p>
            <a:r>
              <a:rPr lang="en-US" sz="2800"/>
              <a:t>Get to know students’ names and build relationships</a:t>
            </a:r>
          </a:p>
          <a:p>
            <a:r>
              <a:rPr lang="en-US" sz="2800"/>
              <a:t>Engage in self-reflection</a:t>
            </a:r>
          </a:p>
          <a:p>
            <a:r>
              <a:rPr lang="en-US" sz="2800"/>
              <a:t>Teach about decolonization</a:t>
            </a:r>
          </a:p>
          <a:p>
            <a:r>
              <a:rPr lang="en-US" sz="2800"/>
              <a:t>Offer choices</a:t>
            </a:r>
          </a:p>
          <a:p>
            <a:r>
              <a:rPr lang="en-US" sz="2800"/>
              <a:t>Change the structure of the room</a:t>
            </a:r>
          </a:p>
          <a:p>
            <a:endParaRPr lang="en-US" sz="2800"/>
          </a:p>
        </p:txBody>
      </p:sp>
      <p:sp>
        <p:nvSpPr>
          <p:cNvPr id="4" name="Content Placeholder 3"/>
          <p:cNvSpPr>
            <a:spLocks noGrp="1"/>
          </p:cNvSpPr>
          <p:nvPr>
            <p:ph sz="half" idx="2"/>
          </p:nvPr>
        </p:nvSpPr>
        <p:spPr/>
        <p:txBody>
          <a:bodyPr>
            <a:normAutofit fontScale="92500" lnSpcReduction="20000"/>
          </a:bodyPr>
          <a:lstStyle/>
          <a:p>
            <a:r>
              <a:rPr lang="en-US" sz="2800"/>
              <a:t>Ask questions that promote critical thinking about the content</a:t>
            </a:r>
          </a:p>
          <a:p>
            <a:r>
              <a:rPr lang="en-US" sz="2800"/>
              <a:t>Address the knowledge-power dynamic</a:t>
            </a:r>
          </a:p>
          <a:p>
            <a:r>
              <a:rPr lang="en-US" sz="2800">
                <a:solidFill>
                  <a:schemeClr val="accent1">
                    <a:lumMod val="75000"/>
                  </a:schemeClr>
                </a:solidFill>
              </a:rPr>
              <a:t>Engage student voices</a:t>
            </a:r>
          </a:p>
          <a:p>
            <a:r>
              <a:rPr lang="en-US" sz="2800"/>
              <a:t>Adopt alternative assessment techniques</a:t>
            </a:r>
          </a:p>
        </p:txBody>
      </p:sp>
    </p:spTree>
    <p:extLst>
      <p:ext uri="{BB962C8B-B14F-4D97-AF65-F5344CB8AC3E}">
        <p14:creationId xmlns:p14="http://schemas.microsoft.com/office/powerpoint/2010/main" val="31638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E46-2F3F-4FA3-A47A-94950B78D616}"/>
              </a:ext>
            </a:extLst>
          </p:cNvPr>
          <p:cNvSpPr>
            <a:spLocks noGrp="1"/>
          </p:cNvSpPr>
          <p:nvPr>
            <p:ph type="title"/>
          </p:nvPr>
        </p:nvSpPr>
        <p:spPr>
          <a:xfrm>
            <a:off x="810001" y="290945"/>
            <a:ext cx="10571998" cy="1403784"/>
          </a:xfrm>
        </p:spPr>
        <p:txBody>
          <a:bodyPr/>
          <a:lstStyle/>
          <a:p>
            <a:pPr algn="ctr"/>
            <a:r>
              <a:rPr lang="en-US"/>
              <a:t>Indigenous Education Values the </a:t>
            </a:r>
            <a:br>
              <a:rPr lang="en-US"/>
            </a:br>
            <a:r>
              <a:rPr lang="en-US"/>
              <a:t>Student Voice</a:t>
            </a:r>
          </a:p>
        </p:txBody>
      </p:sp>
      <p:sp>
        <p:nvSpPr>
          <p:cNvPr id="3" name="Content Placeholder 2">
            <a:extLst>
              <a:ext uri="{FF2B5EF4-FFF2-40B4-BE49-F238E27FC236}">
                <a16:creationId xmlns:a16="http://schemas.microsoft.com/office/drawing/2014/main" id="{A9AA3EA2-7F9C-4534-8595-4D21C3D9F942}"/>
              </a:ext>
            </a:extLst>
          </p:cNvPr>
          <p:cNvSpPr>
            <a:spLocks noGrp="1"/>
          </p:cNvSpPr>
          <p:nvPr>
            <p:ph idx="1"/>
          </p:nvPr>
        </p:nvSpPr>
        <p:spPr>
          <a:xfrm>
            <a:off x="818713" y="2286000"/>
            <a:ext cx="10554574" cy="4447309"/>
          </a:xfrm>
        </p:spPr>
        <p:txBody>
          <a:bodyPr>
            <a:normAutofit fontScale="92500" lnSpcReduction="20000"/>
          </a:bodyPr>
          <a:lstStyle/>
          <a:p>
            <a:endParaRPr lang="en-US" b="0" i="0">
              <a:solidFill>
                <a:srgbClr val="58595B"/>
              </a:solidFill>
              <a:effectLst/>
              <a:latin typeface="proxima-nova"/>
            </a:endParaRPr>
          </a:p>
          <a:p>
            <a:endParaRPr lang="en-US" b="0" i="0">
              <a:solidFill>
                <a:srgbClr val="58595B"/>
              </a:solidFill>
              <a:effectLst/>
              <a:latin typeface="proxima-nova"/>
            </a:endParaRPr>
          </a:p>
          <a:p>
            <a:pPr algn="ctr"/>
            <a:r>
              <a:rPr lang="en-US" sz="2800" b="0" i="0">
                <a:effectLst/>
                <a:latin typeface="+mj-lt"/>
              </a:rPr>
              <a:t>“The needs of the whole student is the base consideration in Indigenous descriptions of education, and the guiding principle in Indigenous conceptions of student achievement.”</a:t>
            </a:r>
          </a:p>
          <a:p>
            <a:pPr marL="0" indent="0" algn="ctr">
              <a:buNone/>
            </a:pPr>
            <a:r>
              <a:rPr lang="en-US" sz="2800" b="0" i="0">
                <a:effectLst/>
                <a:latin typeface="+mj-lt"/>
              </a:rPr>
              <a:t> </a:t>
            </a:r>
          </a:p>
          <a:p>
            <a:pPr algn="ctr"/>
            <a:r>
              <a:rPr lang="en-US" sz="2800">
                <a:latin typeface="+mj-lt"/>
                <a:ea typeface="+mn-lt"/>
                <a:cs typeface="+mn-lt"/>
              </a:rPr>
              <a:t>“…</a:t>
            </a:r>
            <a:r>
              <a:rPr lang="en-US" sz="2800" b="0" i="0">
                <a:effectLst/>
                <a:latin typeface="+mj-lt"/>
              </a:rPr>
              <a:t>student voice/experiences are recognized as integral to the construction of active knowledge”</a:t>
            </a:r>
            <a:endParaRPr lang="en-US" sz="2800">
              <a:latin typeface="+mj-lt"/>
              <a:ea typeface="+mn-lt"/>
              <a:cs typeface="+mn-lt"/>
            </a:endParaRPr>
          </a:p>
          <a:p>
            <a:pPr marL="0" indent="0">
              <a:buNone/>
            </a:pPr>
            <a:endParaRPr lang="en-US" sz="2400">
              <a:ea typeface="+mn-lt"/>
              <a:cs typeface="+mn-lt"/>
            </a:endParaRPr>
          </a:p>
          <a:p>
            <a:pPr marL="0" indent="0">
              <a:buNone/>
            </a:pPr>
            <a:r>
              <a:rPr lang="en-US" sz="1900"/>
              <a:t>People for Education. (2022). Embracing Indigenous worldview and quality learning environments. Website. </a:t>
            </a:r>
            <a:r>
              <a:rPr lang="en-US" sz="1900">
                <a:hlinkClick r:id="rId2"/>
              </a:rPr>
              <a:t>https://peopleforeducation.ca/report/what-matters-in-indigenous-education/#chapter4</a:t>
            </a:r>
            <a:r>
              <a:rPr lang="en-US" sz="1900"/>
              <a:t> </a:t>
            </a:r>
            <a:endParaRPr lang="en-US" sz="1900">
              <a:ea typeface="+mn-lt"/>
              <a:cs typeface="+mn-lt"/>
            </a:endParaRPr>
          </a:p>
          <a:p>
            <a:endParaRPr lang="en-US">
              <a:ea typeface="+mn-lt"/>
              <a:cs typeface="+mn-lt"/>
            </a:endParaRPr>
          </a:p>
          <a:p>
            <a:endParaRPr lang="en-US">
              <a:ea typeface="+mn-lt"/>
              <a:cs typeface="+mn-lt"/>
            </a:endParaRPr>
          </a:p>
          <a:p>
            <a:endParaRPr lang="en-US"/>
          </a:p>
        </p:txBody>
      </p:sp>
    </p:spTree>
    <p:extLst>
      <p:ext uri="{BB962C8B-B14F-4D97-AF65-F5344CB8AC3E}">
        <p14:creationId xmlns:p14="http://schemas.microsoft.com/office/powerpoint/2010/main" val="10970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BB3D-45F7-4B18-8FA3-D022D7DAF790}"/>
              </a:ext>
            </a:extLst>
          </p:cNvPr>
          <p:cNvSpPr>
            <a:spLocks noGrp="1"/>
          </p:cNvSpPr>
          <p:nvPr>
            <p:ph type="title"/>
          </p:nvPr>
        </p:nvSpPr>
        <p:spPr>
          <a:xfrm>
            <a:off x="643467" y="321734"/>
            <a:ext cx="10905066" cy="1135737"/>
          </a:xfrm>
        </p:spPr>
        <p:txBody>
          <a:bodyPr>
            <a:normAutofit/>
          </a:bodyPr>
          <a:lstStyle/>
          <a:p>
            <a:r>
              <a:rPr lang="en-US" sz="3600"/>
              <a:t>Integrate opportunities for student feedback</a:t>
            </a:r>
          </a:p>
        </p:txBody>
      </p:sp>
      <p:sp>
        <p:nvSpPr>
          <p:cNvPr id="3" name="Content Placeholder 2">
            <a:extLst>
              <a:ext uri="{FF2B5EF4-FFF2-40B4-BE49-F238E27FC236}">
                <a16:creationId xmlns:a16="http://schemas.microsoft.com/office/drawing/2014/main" id="{2F0FF7F9-8E79-4D5F-AB81-5316971B6214}"/>
              </a:ext>
            </a:extLst>
          </p:cNvPr>
          <p:cNvSpPr>
            <a:spLocks noGrp="1"/>
          </p:cNvSpPr>
          <p:nvPr>
            <p:ph idx="1"/>
          </p:nvPr>
        </p:nvSpPr>
        <p:spPr>
          <a:xfrm>
            <a:off x="643467" y="2024281"/>
            <a:ext cx="10634133" cy="4393982"/>
          </a:xfrm>
        </p:spPr>
        <p:txBody>
          <a:bodyPr>
            <a:normAutofit/>
          </a:bodyPr>
          <a:lstStyle/>
          <a:p>
            <a:r>
              <a:rPr lang="en-US" sz="2800"/>
              <a:t>Invite student feedback that address decolonization principles. For example: </a:t>
            </a:r>
          </a:p>
          <a:p>
            <a:pPr lvl="1"/>
            <a:r>
              <a:rPr lang="en-US" sz="2400"/>
              <a:t>Are multiple voices or perspectives represented in the content? If not, please suggest which voices are missing.</a:t>
            </a:r>
          </a:p>
          <a:p>
            <a:pPr lvl="1"/>
            <a:r>
              <a:rPr lang="en-US" sz="2400"/>
              <a:t>Do you have questions about how/why the content was chosen?</a:t>
            </a:r>
          </a:p>
          <a:p>
            <a:r>
              <a:rPr lang="en-US" sz="2000"/>
              <a:t>Consider the feedback from students when planning subsequent classes and assignments, and acknowledge how you used the feedback</a:t>
            </a:r>
            <a:endParaRPr lang="en-US"/>
          </a:p>
        </p:txBody>
      </p:sp>
    </p:spTree>
    <p:extLst>
      <p:ext uri="{BB962C8B-B14F-4D97-AF65-F5344CB8AC3E}">
        <p14:creationId xmlns:p14="http://schemas.microsoft.com/office/powerpoint/2010/main" val="369604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51EB-E55A-4A5F-A5CB-FEC6811A00AB}"/>
              </a:ext>
            </a:extLst>
          </p:cNvPr>
          <p:cNvSpPr>
            <a:spLocks noGrp="1"/>
          </p:cNvSpPr>
          <p:nvPr>
            <p:ph type="title"/>
          </p:nvPr>
        </p:nvSpPr>
        <p:spPr>
          <a:xfrm>
            <a:off x="810000" y="805096"/>
            <a:ext cx="10561418" cy="3058244"/>
          </a:xfrm>
        </p:spPr>
        <p:txBody>
          <a:bodyPr/>
          <a:lstStyle/>
          <a:p>
            <a:pPr algn="ctr"/>
            <a:r>
              <a:rPr lang="en-US"/>
              <a:t>How do you solicit feedback from your students, and how do you use that feedback?</a:t>
            </a:r>
          </a:p>
        </p:txBody>
      </p:sp>
      <p:sp>
        <p:nvSpPr>
          <p:cNvPr id="3" name="Text Placeholder 2">
            <a:extLst>
              <a:ext uri="{FF2B5EF4-FFF2-40B4-BE49-F238E27FC236}">
                <a16:creationId xmlns:a16="http://schemas.microsoft.com/office/drawing/2014/main" id="{8CDB625C-E392-4482-8141-1027BE038F29}"/>
              </a:ext>
            </a:extLst>
          </p:cNvPr>
          <p:cNvSpPr>
            <a:spLocks noGrp="1"/>
          </p:cNvSpPr>
          <p:nvPr>
            <p:ph type="body" idx="1"/>
          </p:nvPr>
        </p:nvSpPr>
        <p:spPr/>
        <p:txBody>
          <a:bodyPr/>
          <a:lstStyle/>
          <a:p>
            <a:pPr algn="ctr"/>
            <a:r>
              <a:rPr lang="en-US" sz="2800" b="1"/>
              <a:t>Post responses in chat</a:t>
            </a:r>
          </a:p>
        </p:txBody>
      </p:sp>
    </p:spTree>
    <p:extLst>
      <p:ext uri="{BB962C8B-B14F-4D97-AF65-F5344CB8AC3E}">
        <p14:creationId xmlns:p14="http://schemas.microsoft.com/office/powerpoint/2010/main" val="384959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2BB8-9A21-4038-9B62-6CE466ECA063}"/>
              </a:ext>
            </a:extLst>
          </p:cNvPr>
          <p:cNvSpPr>
            <a:spLocks noGrp="1"/>
          </p:cNvSpPr>
          <p:nvPr>
            <p:ph type="title"/>
          </p:nvPr>
        </p:nvSpPr>
        <p:spPr>
          <a:xfrm>
            <a:off x="736079" y="290945"/>
            <a:ext cx="5359921" cy="1389929"/>
          </a:xfrm>
        </p:spPr>
        <p:txBody>
          <a:bodyPr>
            <a:noAutofit/>
          </a:bodyPr>
          <a:lstStyle/>
          <a:p>
            <a:pPr algn="ctr">
              <a:lnSpc>
                <a:spcPct val="90000"/>
              </a:lnSpc>
            </a:pPr>
            <a:r>
              <a:rPr lang="en-US" sz="2800"/>
              <a:t>How to Engage and Empower Students to Promote Decolonization Practices</a:t>
            </a:r>
          </a:p>
        </p:txBody>
      </p:sp>
      <p:sp>
        <p:nvSpPr>
          <p:cNvPr id="3" name="Content Placeholder 2">
            <a:extLst>
              <a:ext uri="{FF2B5EF4-FFF2-40B4-BE49-F238E27FC236}">
                <a16:creationId xmlns:a16="http://schemas.microsoft.com/office/drawing/2014/main" id="{993F2B3B-0766-46DE-B15E-90BAF6CA60CB}"/>
              </a:ext>
            </a:extLst>
          </p:cNvPr>
          <p:cNvSpPr>
            <a:spLocks noGrp="1"/>
          </p:cNvSpPr>
          <p:nvPr>
            <p:ph idx="1"/>
          </p:nvPr>
        </p:nvSpPr>
        <p:spPr>
          <a:xfrm>
            <a:off x="818712" y="2222287"/>
            <a:ext cx="5351209" cy="3636511"/>
          </a:xfrm>
        </p:spPr>
        <p:txBody>
          <a:bodyPr>
            <a:normAutofit/>
          </a:bodyPr>
          <a:lstStyle/>
          <a:p>
            <a:pPr marL="514350" indent="-514350">
              <a:buAutoNum type="arabicPeriod"/>
            </a:pPr>
            <a:r>
              <a:rPr lang="en-US" sz="2800"/>
              <a:t>Syllabus statement </a:t>
            </a:r>
          </a:p>
          <a:p>
            <a:pPr marL="514350" indent="-514350">
              <a:buAutoNum type="arabicPeriod"/>
            </a:pPr>
            <a:r>
              <a:rPr lang="en-US" sz="2800"/>
              <a:t>Use storytelling to share knowledge</a:t>
            </a:r>
            <a:endParaRPr lang="en-US"/>
          </a:p>
          <a:p>
            <a:pPr marL="514350" indent="-514350">
              <a:buAutoNum type="arabicPeriod"/>
            </a:pPr>
            <a:r>
              <a:rPr lang="en-US" sz="2800"/>
              <a:t>Student passion projects </a:t>
            </a:r>
          </a:p>
          <a:p>
            <a:pPr marL="514350" indent="-514350">
              <a:buAutoNum type="arabicPeriod"/>
            </a:pPr>
            <a:r>
              <a:rPr lang="en-US" sz="2800"/>
              <a:t>Service Learning</a:t>
            </a:r>
          </a:p>
        </p:txBody>
      </p:sp>
      <p:sp>
        <p:nvSpPr>
          <p:cNvPr id="9" name="Rectangle 8">
            <a:extLst>
              <a:ext uri="{FF2B5EF4-FFF2-40B4-BE49-F238E27FC236}">
                <a16:creationId xmlns:a16="http://schemas.microsoft.com/office/drawing/2014/main" id="{89E3E1A0-1805-45BC-B907-434AB9D34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898" y="0"/>
            <a:ext cx="57130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7">
            <a:extLst>
              <a:ext uri="{FF2B5EF4-FFF2-40B4-BE49-F238E27FC236}">
                <a16:creationId xmlns:a16="http://schemas.microsoft.com/office/drawing/2014/main" id="{6C2F1F09-5957-4AF7-B75D-EEC030D8E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 arrow&#10;&#10;Description automatically generated">
            <a:extLst>
              <a:ext uri="{FF2B5EF4-FFF2-40B4-BE49-F238E27FC236}">
                <a16:creationId xmlns:a16="http://schemas.microsoft.com/office/drawing/2014/main" id="{B2D03EEE-078D-4A35-A349-5B42C6974AC3}"/>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28813" y="552688"/>
            <a:ext cx="4833695" cy="6019069"/>
          </a:xfrm>
          <a:prstGeom prst="rect">
            <a:avLst/>
          </a:prstGeom>
          <a:ln>
            <a:noFill/>
          </a:ln>
          <a:effectLst>
            <a:softEdge rad="112500"/>
          </a:effectLst>
        </p:spPr>
      </p:pic>
    </p:spTree>
    <p:extLst>
      <p:ext uri="{BB962C8B-B14F-4D97-AF65-F5344CB8AC3E}">
        <p14:creationId xmlns:p14="http://schemas.microsoft.com/office/powerpoint/2010/main" val="185838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BB3D-45F7-4B18-8FA3-D022D7DAF790}"/>
              </a:ext>
            </a:extLst>
          </p:cNvPr>
          <p:cNvSpPr>
            <a:spLocks noGrp="1"/>
          </p:cNvSpPr>
          <p:nvPr>
            <p:ph type="title"/>
          </p:nvPr>
        </p:nvSpPr>
        <p:spPr>
          <a:xfrm>
            <a:off x="643467" y="321734"/>
            <a:ext cx="10905066" cy="1135737"/>
          </a:xfrm>
        </p:spPr>
        <p:txBody>
          <a:bodyPr>
            <a:normAutofit/>
          </a:bodyPr>
          <a:lstStyle/>
          <a:p>
            <a:r>
              <a:rPr lang="en-US" sz="3600"/>
              <a:t>Syllabus Statement</a:t>
            </a:r>
          </a:p>
        </p:txBody>
      </p:sp>
      <p:sp>
        <p:nvSpPr>
          <p:cNvPr id="3" name="Content Placeholder 2">
            <a:extLst>
              <a:ext uri="{FF2B5EF4-FFF2-40B4-BE49-F238E27FC236}">
                <a16:creationId xmlns:a16="http://schemas.microsoft.com/office/drawing/2014/main" id="{2F0FF7F9-8E79-4D5F-AB81-5316971B6214}"/>
              </a:ext>
            </a:extLst>
          </p:cNvPr>
          <p:cNvSpPr>
            <a:spLocks noGrp="1"/>
          </p:cNvSpPr>
          <p:nvPr>
            <p:ph idx="1"/>
          </p:nvPr>
        </p:nvSpPr>
        <p:spPr>
          <a:xfrm>
            <a:off x="643467" y="2227481"/>
            <a:ext cx="10905066" cy="4393982"/>
          </a:xfrm>
        </p:spPr>
        <p:txBody>
          <a:bodyPr vert="horz" lIns="91440" tIns="45720" rIns="91440" bIns="45720" rtlCol="0" anchor="ctr">
            <a:noAutofit/>
          </a:bodyPr>
          <a:lstStyle/>
          <a:p>
            <a:r>
              <a:rPr lang="en-US" sz="2400"/>
              <a:t>Include a statement in the syllabus that acknowledges decolonization and the importance of students’ voices. The statement can address the following:</a:t>
            </a:r>
          </a:p>
          <a:p>
            <a:pPr lvl="1"/>
            <a:r>
              <a:rPr lang="en-US" sz="2400"/>
              <a:t>what decolonization means</a:t>
            </a:r>
          </a:p>
          <a:p>
            <a:pPr lvl="1"/>
            <a:r>
              <a:rPr lang="en-US" sz="2400"/>
              <a:t> the value of student voices </a:t>
            </a:r>
          </a:p>
          <a:p>
            <a:pPr lvl="1"/>
            <a:r>
              <a:rPr lang="en-US" sz="2400"/>
              <a:t> resources in the college and community that give students the opportunity to engage in decolonization work (Note: We can build a collection of resources together.)</a:t>
            </a:r>
            <a:endParaRPr lang="en-US"/>
          </a:p>
          <a:p>
            <a:endParaRPr lang="en-US" sz="2000"/>
          </a:p>
        </p:txBody>
      </p:sp>
    </p:spTree>
    <p:extLst>
      <p:ext uri="{BB962C8B-B14F-4D97-AF65-F5344CB8AC3E}">
        <p14:creationId xmlns:p14="http://schemas.microsoft.com/office/powerpoint/2010/main" val="134250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3F49183A781D428C4DAB95B7D8F98A" ma:contentTypeVersion="14" ma:contentTypeDescription="Create a new document." ma:contentTypeScope="" ma:versionID="81a435a1d9166c0c786b4ef804d202de">
  <xsd:schema xmlns:xsd="http://www.w3.org/2001/XMLSchema" xmlns:xs="http://www.w3.org/2001/XMLSchema" xmlns:p="http://schemas.microsoft.com/office/2006/metadata/properties" xmlns:ns3="9de656b0-82be-4072-b152-8c5b298e2b7a" xmlns:ns4="6f3a65b1-3c15-484f-9d66-832e1f10e40a" targetNamespace="http://schemas.microsoft.com/office/2006/metadata/properties" ma:root="true" ma:fieldsID="19280c0a21fb79f294edfcfa485693ce" ns3:_="" ns4:_="">
    <xsd:import namespace="9de656b0-82be-4072-b152-8c5b298e2b7a"/>
    <xsd:import namespace="6f3a65b1-3c15-484f-9d66-832e1f10e40a"/>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656b0-82be-4072-b152-8c5b298e2b7a"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3a65b1-3c15-484f-9d66-832e1f10e40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F6EC93-40B5-4C1E-A25B-4AFFF70349D5}">
  <ds:schemaRefs>
    <ds:schemaRef ds:uri="6f3a65b1-3c15-484f-9d66-832e1f10e40a"/>
    <ds:schemaRef ds:uri="9de656b0-82be-4072-b152-8c5b298e2b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197F40-0FCE-49EB-87AB-F4B467057312}">
  <ds:schemaRefs>
    <ds:schemaRef ds:uri="6f3a65b1-3c15-484f-9d66-832e1f10e40a"/>
    <ds:schemaRef ds:uri="9de656b0-82be-4072-b152-8c5b298e2b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2B9D15-9E84-473D-AB96-76D16BA384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1</TotalTime>
  <Words>1217</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Century Gothic</vt:lpstr>
      <vt:lpstr>open-sans</vt:lpstr>
      <vt:lpstr>proxima-nova</vt:lpstr>
      <vt:lpstr>Wingdings 2</vt:lpstr>
      <vt:lpstr>Quotable</vt:lpstr>
      <vt:lpstr>Exploring Decolonization at MC: Engaging and Empowering Students</vt:lpstr>
      <vt:lpstr>Outcomes</vt:lpstr>
      <vt:lpstr>Recap: What is decolonization?</vt:lpstr>
      <vt:lpstr>Recap from previous workshop</vt:lpstr>
      <vt:lpstr>Indigenous Education Values the  Student Voice</vt:lpstr>
      <vt:lpstr>Integrate opportunities for student feedback</vt:lpstr>
      <vt:lpstr>How do you solicit feedback from your students, and how do you use that feedback?</vt:lpstr>
      <vt:lpstr>How to Engage and Empower Students to Promote Decolonization Practices</vt:lpstr>
      <vt:lpstr>Syllabus Statement</vt:lpstr>
      <vt:lpstr>What resources are you aware of (at the college or beyond) that could engage students in decolonization work?</vt:lpstr>
      <vt:lpstr>Incorporate Storytelling </vt:lpstr>
      <vt:lpstr>NUTR101 Nutrition Reflection Essay#1:  Food Memory (Professor Sara Ducey)</vt:lpstr>
      <vt:lpstr>NUTR101 Nutrition Reflection Essay#1:  Food Memory (Professor Sara Ducey)</vt:lpstr>
      <vt:lpstr>Post in Chat</vt:lpstr>
      <vt:lpstr>Passion Projects</vt:lpstr>
      <vt:lpstr>Passion Projects</vt:lpstr>
      <vt:lpstr>What would you have to consider if implementing a passion project in your course?</vt:lpstr>
      <vt:lpstr>Service Learning: Decolonized Service Learning</vt:lpstr>
      <vt:lpstr>Service Learning</vt:lpstr>
      <vt:lpstr>How might you use MC’s resources to engage students in a decolonized service learning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Lanier, Angela</dc:creator>
  <cp:lastModifiedBy>Crefton, Christine K</cp:lastModifiedBy>
  <cp:revision>4</cp:revision>
  <dcterms:created xsi:type="dcterms:W3CDTF">2021-12-03T16:06:33Z</dcterms:created>
  <dcterms:modified xsi:type="dcterms:W3CDTF">2023-07-01T01:25:50Z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0x010100073F49183A781D428C4DAB95B7D8F98A</vt:lpwstr>
  </property>
</Properties>
</file>